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Layouts/slideLayout6.xml" ContentType="application/vnd.openxmlformats-officedocument.presentationml.slideLayout+xml"/>
  <Override PartName="/ppt/notesSlides/notesSlide38.xml" ContentType="application/vnd.openxmlformats-officedocument.presentationml.notesSlide+xml"/>
  <Override PartName="/ppt/slides/slide25.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27.xml" ContentType="application/vnd.openxmlformats-officedocument.presentationml.notesSlide+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notesSlides/notesSlide34.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notesSlides/notesSlide23.xml" ContentType="application/vnd.openxmlformats-officedocument.presentationml.notesSlide+xml"/>
  <Override PartName="/ppt/notesSlides/notesSlide12.xml" ContentType="application/vnd.openxmlformats-officedocument.presentationml.notesSlide+xml"/>
  <Override PartName="/ppt/notesSlides/notesSlide30.xml" ContentType="application/vnd.openxmlformats-officedocument.presentationml.notesSlide+xml"/>
  <Override PartName="/ppt/charts/chart7.xml" ContentType="application/vnd.openxmlformats-officedocument.drawingml.chart+xml"/>
  <Override PartName="/ppt/notesSlides/notesSlide7.xml" ContentType="application/vnd.openxmlformats-officedocument.presentationml.notesSlide+xml"/>
  <Default Extension="xlsx" ContentType="application/vnd.openxmlformats-officedocument.spreadsheetml.sheet"/>
  <Override PartName="/ppt/charts/chart3.xml" ContentType="application/vnd.openxmlformats-officedocument.drawingml.chart+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charts/chart1.xml" ContentType="application/vnd.openxmlformats-officedocument.drawingml.chart+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notesSlides/notesSlide3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Default Extension="jpeg" ContentType="image/jpeg"/>
  <Override PartName="/ppt/slideLayouts/slideLayout3.xml" ContentType="application/vnd.openxmlformats-officedocument.presentationml.slideLayout+xml"/>
  <Override PartName="/ppt/notesSlides/notesSlide17.xml" ContentType="application/vnd.openxmlformats-officedocument.presentationml.notesSlide+xml"/>
  <Override PartName="/ppt/notesSlides/notesSlide28.xml" ContentType="application/vnd.openxmlformats-officedocument.presentationml.notesSlide+xml"/>
  <Default Extension="emf" ContentType="image/x-emf"/>
  <Override PartName="/ppt/notesSlides/notesSlide37.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Layouts/slideLayout1.xml" ContentType="application/vnd.openxmlformats-officedocument.presentationml.slideLayout+xml"/>
  <Override PartName="/ppt/tags/tag1.xml" ContentType="application/vnd.openxmlformats-officedocument.presentationml.tags+xml"/>
  <Override PartName="/ppt/notesSlides/notesSlide15.xml" ContentType="application/vnd.openxmlformats-officedocument.presentationml.notesSlide+xml"/>
  <Override PartName="/ppt/notesSlides/notesSlide24.xml" ContentType="application/vnd.openxmlformats-officedocument.presentationml.notesSlide+xml"/>
  <Override PartName="/ppt/notesSlides/notesSlide26.xml" ContentType="application/vnd.openxmlformats-officedocument.presentationml.notesSlide+xml"/>
  <Override PartName="/ppt/notesSlides/notesSlide35.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charts/chart8.xml" ContentType="application/vnd.openxmlformats-officedocument.drawingml.chart+xml"/>
  <Override PartName="/ppt/slideLayouts/slideLayout10.xml" ContentType="application/vnd.openxmlformats-officedocument.presentationml.slideLayout+xml"/>
  <Override PartName="/ppt/notesSlides/notesSlide8.xml" ContentType="application/vnd.openxmlformats-officedocument.presentationml.notesSlide+xml"/>
  <Default Extension="gif" ContentType="image/gif"/>
  <Override PartName="/ppt/notesSlides/notesSlide11.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Default Extension="vml" ContentType="application/vnd.openxmlformats-officedocument.vmlDrawing"/>
  <Override PartName="/ppt/charts/chart6.xml" ContentType="application/vnd.openxmlformats-officedocument.drawingml.chart+xml"/>
  <Override PartName="/ppt/notesSlides/notesSlide40.xml" ContentType="application/vnd.openxmlformats-officedocument.presentationml.notesSlide+xml"/>
  <Override PartName="/ppt/notesSlides/notesSlide6.xml" ContentType="application/vnd.openxmlformats-officedocument.presentationml.notesSlide+xml"/>
  <Override PartName="/ppt/charts/chart4.xml" ContentType="application/vnd.openxmlformats-officedocument.drawingml.chart+xml"/>
  <Override PartName="/ppt/slides/slide8.xml" ContentType="application/vnd.openxmlformats-officedocument.presentationml.slide+xml"/>
  <Override PartName="/ppt/slides/slide49.xml" ContentType="application/vnd.openxmlformats-officedocument.presentationml.slide+xml"/>
  <Override PartName="/ppt/notesSlides/notesSlide4.xml" ContentType="application/vnd.openxmlformats-officedocument.presentationml.notesSlide+xml"/>
  <Override PartName="/ppt/charts/chart2.xml" ContentType="application/vnd.openxmlformats-officedocument.drawingml.chart+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notesSlides/notesSlide29.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notesSlides/notesSlide18.xml" ContentType="application/vnd.openxmlformats-officedocument.presentationml.notesSlide+xml"/>
  <Override PartName="/ppt/tags/tag2.xml" ContentType="application/vnd.openxmlformats-officedocument.presentationml.tags+xml"/>
  <Override PartName="/ppt/notesSlides/notesSlide36.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notesSlides/notesSlide25.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32.xml" ContentType="application/vnd.openxmlformats-officedocument.presentationml.notesSl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notesSlides/notesSlide10.xml" ContentType="application/vnd.openxmlformats-officedocument.presentationml.notesSlide+xml"/>
  <Override PartName="/ppt/charts/chart5.xml" ContentType="application/vnd.openxmlformats-officedocument.drawingml.char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9"/>
  </p:notesMasterIdLst>
  <p:sldIdLst>
    <p:sldId id="256" r:id="rId2"/>
    <p:sldId id="269" r:id="rId3"/>
    <p:sldId id="270" r:id="rId4"/>
    <p:sldId id="258" r:id="rId5"/>
    <p:sldId id="272" r:id="rId6"/>
    <p:sldId id="259" r:id="rId7"/>
    <p:sldId id="315" r:id="rId8"/>
    <p:sldId id="273" r:id="rId9"/>
    <p:sldId id="271" r:id="rId10"/>
    <p:sldId id="274" r:id="rId11"/>
    <p:sldId id="316" r:id="rId12"/>
    <p:sldId id="277" r:id="rId13"/>
    <p:sldId id="279" r:id="rId14"/>
    <p:sldId id="280" r:id="rId15"/>
    <p:sldId id="281" r:id="rId16"/>
    <p:sldId id="282" r:id="rId17"/>
    <p:sldId id="284" r:id="rId18"/>
    <p:sldId id="317" r:id="rId19"/>
    <p:sldId id="260" r:id="rId20"/>
    <p:sldId id="262" r:id="rId21"/>
    <p:sldId id="263" r:id="rId22"/>
    <p:sldId id="318" r:id="rId23"/>
    <p:sldId id="264" r:id="rId24"/>
    <p:sldId id="265" r:id="rId25"/>
    <p:sldId id="266" r:id="rId26"/>
    <p:sldId id="283" r:id="rId27"/>
    <p:sldId id="267" r:id="rId28"/>
    <p:sldId id="268" r:id="rId29"/>
    <p:sldId id="319" r:id="rId30"/>
    <p:sldId id="287" r:id="rId31"/>
    <p:sldId id="288" r:id="rId32"/>
    <p:sldId id="289" r:id="rId33"/>
    <p:sldId id="290" r:id="rId34"/>
    <p:sldId id="291" r:id="rId35"/>
    <p:sldId id="292" r:id="rId36"/>
    <p:sldId id="293" r:id="rId37"/>
    <p:sldId id="294" r:id="rId38"/>
    <p:sldId id="295" r:id="rId39"/>
    <p:sldId id="296" r:id="rId40"/>
    <p:sldId id="297" r:id="rId41"/>
    <p:sldId id="320" r:id="rId42"/>
    <p:sldId id="299" r:id="rId43"/>
    <p:sldId id="300" r:id="rId44"/>
    <p:sldId id="301" r:id="rId45"/>
    <p:sldId id="302" r:id="rId46"/>
    <p:sldId id="303" r:id="rId47"/>
    <p:sldId id="304" r:id="rId48"/>
    <p:sldId id="305" r:id="rId49"/>
    <p:sldId id="306" r:id="rId50"/>
    <p:sldId id="307" r:id="rId51"/>
    <p:sldId id="308" r:id="rId52"/>
    <p:sldId id="309" r:id="rId53"/>
    <p:sldId id="310" r:id="rId54"/>
    <p:sldId id="321" r:id="rId55"/>
    <p:sldId id="312" r:id="rId56"/>
    <p:sldId id="313" r:id="rId57"/>
    <p:sldId id="314" r:id="rId58"/>
  </p:sldIdLst>
  <p:sldSz cx="9144000" cy="6858000" type="screen4x3"/>
  <p:notesSz cx="6858000" cy="9144000"/>
  <p:defaultTextStyle>
    <a:defPPr>
      <a:defRPr lang="es-A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showPr>
  <p:clrMru>
    <a:srgbClr val="FFCC66"/>
    <a:srgbClr val="E6AF00"/>
  </p:clrMru>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20" autoAdjust="0"/>
    <p:restoredTop sz="58835" autoAdjust="0"/>
  </p:normalViewPr>
  <p:slideViewPr>
    <p:cSldViewPr>
      <p:cViewPr>
        <p:scale>
          <a:sx n="66" d="100"/>
          <a:sy n="66" d="100"/>
        </p:scale>
        <p:origin x="-936" y="1098"/>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0"/>
    </p:cViewPr>
  </p:sorter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1" Type="http://schemas.openxmlformats.org/officeDocument/2006/relationships/oleObject" Target="file:///C:\Users\esteban\workspace\arfgen\docs\Entregas\Informe%20Final\capitulo%204\ultimo\SMOLearningCurve.xls"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file:///C:\Users\esteban\workspace\arfgen\docs\Entregas\Informe%20Final\capitulo%204\ultimo\SMOLearningCurve.xls" TargetMode="External"/></Relationships>
</file>

<file path=ppt/charts/_rels/chart3.xml.rels><?xml version="1.0" encoding="UTF-8" standalone="yes"?>
<Relationships xmlns="http://schemas.openxmlformats.org/package/2006/relationships"><Relationship Id="rId1" Type="http://schemas.openxmlformats.org/officeDocument/2006/relationships/oleObject" Target="file:///C:\Users\esteban\workspace\arfgen\docs\Entregas\Informe%20Final\capitulo%204\ultimo\makaha.xlsx" TargetMode="External"/></Relationships>
</file>

<file path=ppt/charts/_rels/chart4.xml.rels><?xml version="1.0" encoding="UTF-8" standalone="yes"?>
<Relationships xmlns="http://schemas.openxmlformats.org/package/2006/relationships"><Relationship Id="rId1" Type="http://schemas.openxmlformats.org/officeDocument/2006/relationships/oleObject" Target="file:///C:\Users\esteban\workspace\arfgen\docs\Entregas\Informe%20Final\capitulo%204\ultimo\makaha.xlsx" TargetMode="External"/></Relationships>
</file>

<file path=ppt/charts/_rels/chart5.xml.rels><?xml version="1.0" encoding="UTF-8" standalone="yes"?>
<Relationships xmlns="http://schemas.openxmlformats.org/package/2006/relationships"><Relationship Id="rId1" Type="http://schemas.openxmlformats.org/officeDocument/2006/relationships/oleObject" Target="file:///C:\Users\esteban\workspace\arfgen\docs\Entregas\Informe%20Final\capitulo%204\ultimo\makaha.xlsx" TargetMode="External"/></Relationships>
</file>

<file path=ppt/charts/_rels/chart6.xml.rels><?xml version="1.0" encoding="UTF-8" standalone="yes"?>
<Relationships xmlns="http://schemas.openxmlformats.org/package/2006/relationships"><Relationship Id="rId1" Type="http://schemas.openxmlformats.org/officeDocument/2006/relationships/oleObject" Target="file:///C:\Users\esteban\workspace\arfgen\docs\Entregas\Informe%20Final\capitulo%204\ultimo\makaha.xlsx" TargetMode="External"/></Relationships>
</file>

<file path=ppt/charts/_rels/chart7.xml.rels><?xml version="1.0" encoding="UTF-8" standalone="yes"?>
<Relationships xmlns="http://schemas.openxmlformats.org/package/2006/relationships"><Relationship Id="rId1" Type="http://schemas.openxmlformats.org/officeDocument/2006/relationships/oleObject" Target="Libro1" TargetMode="External"/></Relationships>
</file>

<file path=ppt/charts/_rels/chart8.xml.rels><?xml version="1.0" encoding="UTF-8" standalone="yes"?>
<Relationships xmlns="http://schemas.openxmlformats.org/package/2006/relationships"><Relationship Id="rId1" Type="http://schemas.openxmlformats.org/officeDocument/2006/relationships/oleObject" Target="Libro1"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1"/>
  <c:lang val="es-AR"/>
  <c:chart>
    <c:plotArea>
      <c:layout/>
      <c:scatterChart>
        <c:scatterStyle val="smoothMarker"/>
        <c:ser>
          <c:idx val="0"/>
          <c:order val="0"/>
          <c:tx>
            <c:v>Sunset</c:v>
          </c:tx>
          <c:marker>
            <c:symbol val="none"/>
          </c:marker>
          <c:xVal>
            <c:numRef>
              <c:f>Sunset!$K$2:$K$19</c:f>
              <c:numCache>
                <c:formatCode>General</c:formatCode>
                <c:ptCount val="18"/>
                <c:pt idx="0">
                  <c:v>6</c:v>
                </c:pt>
                <c:pt idx="1">
                  <c:v>10</c:v>
                </c:pt>
                <c:pt idx="2">
                  <c:v>17</c:v>
                </c:pt>
                <c:pt idx="3">
                  <c:v>21</c:v>
                </c:pt>
                <c:pt idx="4">
                  <c:v>29</c:v>
                </c:pt>
                <c:pt idx="5">
                  <c:v>39</c:v>
                </c:pt>
                <c:pt idx="6">
                  <c:v>52</c:v>
                </c:pt>
                <c:pt idx="7">
                  <c:v>69</c:v>
                </c:pt>
                <c:pt idx="8">
                  <c:v>94</c:v>
                </c:pt>
                <c:pt idx="9">
                  <c:v>128</c:v>
                </c:pt>
                <c:pt idx="10">
                  <c:v>174</c:v>
                </c:pt>
                <c:pt idx="11">
                  <c:v>243</c:v>
                </c:pt>
                <c:pt idx="12">
                  <c:v>348</c:v>
                </c:pt>
                <c:pt idx="13">
                  <c:v>487</c:v>
                </c:pt>
                <c:pt idx="14">
                  <c:v>609</c:v>
                </c:pt>
                <c:pt idx="15">
                  <c:v>812</c:v>
                </c:pt>
                <c:pt idx="16">
                  <c:v>1218</c:v>
                </c:pt>
                <c:pt idx="17">
                  <c:v>2434</c:v>
                </c:pt>
              </c:numCache>
            </c:numRef>
          </c:xVal>
          <c:yVal>
            <c:numRef>
              <c:f>Sunset!$H$2:$H$19</c:f>
              <c:numCache>
                <c:formatCode>0.00</c:formatCode>
                <c:ptCount val="18"/>
                <c:pt idx="0">
                  <c:v>0.66595893894255365</c:v>
                </c:pt>
                <c:pt idx="1">
                  <c:v>0.77390980695120504</c:v>
                </c:pt>
                <c:pt idx="2">
                  <c:v>0.82116824635668784</c:v>
                </c:pt>
                <c:pt idx="3">
                  <c:v>0.84278473777508278</c:v>
                </c:pt>
                <c:pt idx="4">
                  <c:v>0.84383865537210889</c:v>
                </c:pt>
                <c:pt idx="5">
                  <c:v>0.85894670929201788</c:v>
                </c:pt>
                <c:pt idx="6">
                  <c:v>0.84967487574973088</c:v>
                </c:pt>
                <c:pt idx="7">
                  <c:v>0.87199747639294889</c:v>
                </c:pt>
                <c:pt idx="8">
                  <c:v>0.87308657275405044</c:v>
                </c:pt>
                <c:pt idx="9">
                  <c:v>0.88056722447997149</c:v>
                </c:pt>
                <c:pt idx="10">
                  <c:v>0.88425402324804092</c:v>
                </c:pt>
                <c:pt idx="11">
                  <c:v>0.88378998114559248</c:v>
                </c:pt>
                <c:pt idx="12">
                  <c:v>0.88710112017025256</c:v>
                </c:pt>
                <c:pt idx="13">
                  <c:v>0.88859349505985452</c:v>
                </c:pt>
                <c:pt idx="14">
                  <c:v>0.88932515639249521</c:v>
                </c:pt>
                <c:pt idx="15">
                  <c:v>0.8897944227891682</c:v>
                </c:pt>
                <c:pt idx="16">
                  <c:v>0.89050470137757354</c:v>
                </c:pt>
                <c:pt idx="17">
                  <c:v>0.89113877472928249</c:v>
                </c:pt>
              </c:numCache>
            </c:numRef>
          </c:yVal>
          <c:smooth val="1"/>
        </c:ser>
        <c:ser>
          <c:idx val="1"/>
          <c:order val="1"/>
          <c:tx>
            <c:v>Makaha</c:v>
          </c:tx>
          <c:spPr>
            <a:ln>
              <a:solidFill>
                <a:srgbClr val="C00000"/>
              </a:solidFill>
            </a:ln>
          </c:spPr>
          <c:marker>
            <c:symbol val="none"/>
          </c:marker>
          <c:xVal>
            <c:numRef>
              <c:f>Makaha!$K$2:$K$20</c:f>
              <c:numCache>
                <c:formatCode>General</c:formatCode>
                <c:ptCount val="19"/>
                <c:pt idx="0">
                  <c:v>5</c:v>
                </c:pt>
                <c:pt idx="1">
                  <c:v>13</c:v>
                </c:pt>
                <c:pt idx="2">
                  <c:v>17</c:v>
                </c:pt>
                <c:pt idx="3">
                  <c:v>22</c:v>
                </c:pt>
                <c:pt idx="4">
                  <c:v>28</c:v>
                </c:pt>
                <c:pt idx="5">
                  <c:v>39</c:v>
                </c:pt>
                <c:pt idx="6">
                  <c:v>52</c:v>
                </c:pt>
                <c:pt idx="7">
                  <c:v>70</c:v>
                </c:pt>
                <c:pt idx="8">
                  <c:v>93</c:v>
                </c:pt>
                <c:pt idx="9">
                  <c:v>128</c:v>
                </c:pt>
                <c:pt idx="10">
                  <c:v>174</c:v>
                </c:pt>
                <c:pt idx="11">
                  <c:v>244</c:v>
                </c:pt>
                <c:pt idx="12">
                  <c:v>348</c:v>
                </c:pt>
                <c:pt idx="13">
                  <c:v>487</c:v>
                </c:pt>
                <c:pt idx="14">
                  <c:v>609</c:v>
                </c:pt>
                <c:pt idx="15">
                  <c:v>812</c:v>
                </c:pt>
                <c:pt idx="16">
                  <c:v>1218</c:v>
                </c:pt>
                <c:pt idx="17">
                  <c:v>2400</c:v>
                </c:pt>
                <c:pt idx="18">
                  <c:v>2434</c:v>
                </c:pt>
              </c:numCache>
            </c:numRef>
          </c:xVal>
          <c:yVal>
            <c:numRef>
              <c:f>Makaha!$H$2:$H$20</c:f>
              <c:numCache>
                <c:formatCode>General</c:formatCode>
                <c:ptCount val="19"/>
                <c:pt idx="0">
                  <c:v>0.45195561849074034</c:v>
                </c:pt>
                <c:pt idx="1">
                  <c:v>0.57215581949427863</c:v>
                </c:pt>
                <c:pt idx="2">
                  <c:v>0.62450099068289544</c:v>
                </c:pt>
                <c:pt idx="3">
                  <c:v>0.66411572966000465</c:v>
                </c:pt>
                <c:pt idx="4">
                  <c:v>0.74483311690120912</c:v>
                </c:pt>
                <c:pt idx="5">
                  <c:v>0.74913092370987511</c:v>
                </c:pt>
                <c:pt idx="6">
                  <c:v>0.7507812790712286</c:v>
                </c:pt>
                <c:pt idx="7">
                  <c:v>0.74615794410022251</c:v>
                </c:pt>
                <c:pt idx="8">
                  <c:v>0.76473712742558986</c:v>
                </c:pt>
                <c:pt idx="9">
                  <c:v>0.78030975508297951</c:v>
                </c:pt>
                <c:pt idx="10">
                  <c:v>0.79256323960055097</c:v>
                </c:pt>
                <c:pt idx="11">
                  <c:v>0.80135018516470657</c:v>
                </c:pt>
                <c:pt idx="12">
                  <c:v>0.79454547384463925</c:v>
                </c:pt>
                <c:pt idx="13">
                  <c:v>0.80275073868567959</c:v>
                </c:pt>
                <c:pt idx="14">
                  <c:v>0.8070254483799697</c:v>
                </c:pt>
                <c:pt idx="15">
                  <c:v>0.80758714251854524</c:v>
                </c:pt>
                <c:pt idx="16">
                  <c:v>0.81189884836444104</c:v>
                </c:pt>
                <c:pt idx="17">
                  <c:v>0.81267156633446391</c:v>
                </c:pt>
                <c:pt idx="18">
                  <c:v>0.81495442086601244</c:v>
                </c:pt>
              </c:numCache>
            </c:numRef>
          </c:yVal>
          <c:smooth val="1"/>
        </c:ser>
        <c:ser>
          <c:idx val="2"/>
          <c:order val="2"/>
          <c:tx>
            <c:v>Ala Moana</c:v>
          </c:tx>
          <c:marker>
            <c:symbol val="none"/>
          </c:marker>
          <c:xVal>
            <c:numRef>
              <c:f>'Ala Moana'!$K$2:$K$20</c:f>
              <c:numCache>
                <c:formatCode>General</c:formatCode>
                <c:ptCount val="19"/>
                <c:pt idx="0">
                  <c:v>5</c:v>
                </c:pt>
                <c:pt idx="1">
                  <c:v>10</c:v>
                </c:pt>
                <c:pt idx="2">
                  <c:v>16</c:v>
                </c:pt>
                <c:pt idx="3">
                  <c:v>17</c:v>
                </c:pt>
                <c:pt idx="4">
                  <c:v>22</c:v>
                </c:pt>
                <c:pt idx="5">
                  <c:v>29</c:v>
                </c:pt>
                <c:pt idx="6">
                  <c:v>39</c:v>
                </c:pt>
                <c:pt idx="7">
                  <c:v>51</c:v>
                </c:pt>
                <c:pt idx="8">
                  <c:v>70</c:v>
                </c:pt>
                <c:pt idx="9">
                  <c:v>93</c:v>
                </c:pt>
                <c:pt idx="10">
                  <c:v>128</c:v>
                </c:pt>
                <c:pt idx="11">
                  <c:v>174</c:v>
                </c:pt>
                <c:pt idx="12">
                  <c:v>244</c:v>
                </c:pt>
                <c:pt idx="13">
                  <c:v>348</c:v>
                </c:pt>
                <c:pt idx="14">
                  <c:v>487</c:v>
                </c:pt>
                <c:pt idx="15">
                  <c:v>609</c:v>
                </c:pt>
                <c:pt idx="16">
                  <c:v>812</c:v>
                </c:pt>
                <c:pt idx="17">
                  <c:v>1218</c:v>
                </c:pt>
                <c:pt idx="18">
                  <c:v>2434</c:v>
                </c:pt>
              </c:numCache>
            </c:numRef>
          </c:xVal>
          <c:yVal>
            <c:numRef>
              <c:f>'Ala Moana'!$H$2:$H$20</c:f>
              <c:numCache>
                <c:formatCode>0.00</c:formatCode>
                <c:ptCount val="19"/>
                <c:pt idx="0">
                  <c:v>9.2164199211590969E-2</c:v>
                </c:pt>
                <c:pt idx="1">
                  <c:v>0.10918893085792125</c:v>
                </c:pt>
                <c:pt idx="2">
                  <c:v>2.2061880915201535E-2</c:v>
                </c:pt>
                <c:pt idx="3">
                  <c:v>0.16744350433735875</c:v>
                </c:pt>
                <c:pt idx="4">
                  <c:v>0.19606871899944514</c:v>
                </c:pt>
                <c:pt idx="5">
                  <c:v>0.19883932721616643</c:v>
                </c:pt>
                <c:pt idx="6">
                  <c:v>0.21852557439483689</c:v>
                </c:pt>
                <c:pt idx="7">
                  <c:v>0.18963030437506254</c:v>
                </c:pt>
                <c:pt idx="8">
                  <c:v>0.31329234492981084</c:v>
                </c:pt>
                <c:pt idx="9">
                  <c:v>0.30854195458238609</c:v>
                </c:pt>
                <c:pt idx="10">
                  <c:v>0.33996429339252843</c:v>
                </c:pt>
                <c:pt idx="11">
                  <c:v>0.39000788763685568</c:v>
                </c:pt>
                <c:pt idx="12">
                  <c:v>0.3745227879234041</c:v>
                </c:pt>
                <c:pt idx="13">
                  <c:v>0.39639657365579656</c:v>
                </c:pt>
                <c:pt idx="14">
                  <c:v>0.4566198601473524</c:v>
                </c:pt>
                <c:pt idx="15">
                  <c:v>0.48000000000000032</c:v>
                </c:pt>
                <c:pt idx="16">
                  <c:v>0.49000000000000032</c:v>
                </c:pt>
                <c:pt idx="17">
                  <c:v>0.49000000000000032</c:v>
                </c:pt>
                <c:pt idx="18">
                  <c:v>0.48734965895269938</c:v>
                </c:pt>
              </c:numCache>
            </c:numRef>
          </c:yVal>
          <c:smooth val="1"/>
        </c:ser>
        <c:ser>
          <c:idx val="3"/>
          <c:order val="3"/>
          <c:tx>
            <c:v>Diamond Head</c:v>
          </c:tx>
          <c:spPr>
            <a:ln>
              <a:solidFill>
                <a:schemeClr val="tx1"/>
              </a:solidFill>
            </a:ln>
          </c:spPr>
          <c:marker>
            <c:symbol val="none"/>
          </c:marker>
          <c:xVal>
            <c:numRef>
              <c:f>'Diamond Head'!$K$2:$K$19</c:f>
              <c:numCache>
                <c:formatCode>General</c:formatCode>
                <c:ptCount val="18"/>
                <c:pt idx="0">
                  <c:v>6</c:v>
                </c:pt>
                <c:pt idx="1">
                  <c:v>10</c:v>
                </c:pt>
                <c:pt idx="2">
                  <c:v>13</c:v>
                </c:pt>
                <c:pt idx="3">
                  <c:v>22</c:v>
                </c:pt>
                <c:pt idx="4">
                  <c:v>29</c:v>
                </c:pt>
                <c:pt idx="5">
                  <c:v>39</c:v>
                </c:pt>
                <c:pt idx="6">
                  <c:v>52</c:v>
                </c:pt>
                <c:pt idx="7">
                  <c:v>69</c:v>
                </c:pt>
                <c:pt idx="8">
                  <c:v>94</c:v>
                </c:pt>
                <c:pt idx="9">
                  <c:v>128</c:v>
                </c:pt>
                <c:pt idx="10">
                  <c:v>174</c:v>
                </c:pt>
                <c:pt idx="11">
                  <c:v>244</c:v>
                </c:pt>
                <c:pt idx="12">
                  <c:v>348</c:v>
                </c:pt>
                <c:pt idx="13">
                  <c:v>487</c:v>
                </c:pt>
                <c:pt idx="14">
                  <c:v>609</c:v>
                </c:pt>
                <c:pt idx="15">
                  <c:v>812</c:v>
                </c:pt>
                <c:pt idx="16">
                  <c:v>1218</c:v>
                </c:pt>
                <c:pt idx="17">
                  <c:v>2434</c:v>
                </c:pt>
              </c:numCache>
            </c:numRef>
          </c:xVal>
          <c:yVal>
            <c:numRef>
              <c:f>'Diamond Head'!$H$2:$H$19</c:f>
              <c:numCache>
                <c:formatCode>0.00</c:formatCode>
                <c:ptCount val="18"/>
                <c:pt idx="0">
                  <c:v>6.3837399085048652E-2</c:v>
                </c:pt>
                <c:pt idx="1">
                  <c:v>0.10509372944250706</c:v>
                </c:pt>
                <c:pt idx="2">
                  <c:v>0.12395822380363669</c:v>
                </c:pt>
                <c:pt idx="3">
                  <c:v>0.17533238646771643</c:v>
                </c:pt>
                <c:pt idx="4">
                  <c:v>0.18994629844945043</c:v>
                </c:pt>
                <c:pt idx="5">
                  <c:v>0.22687270194889517</c:v>
                </c:pt>
                <c:pt idx="6">
                  <c:v>0.23790997736954461</c:v>
                </c:pt>
                <c:pt idx="7">
                  <c:v>0.23411148955336977</c:v>
                </c:pt>
                <c:pt idx="8">
                  <c:v>0.25778608542670911</c:v>
                </c:pt>
                <c:pt idx="9">
                  <c:v>0.31056299933227433</c:v>
                </c:pt>
                <c:pt idx="10">
                  <c:v>0.33877739342409285</c:v>
                </c:pt>
                <c:pt idx="11">
                  <c:v>0.35225259726803532</c:v>
                </c:pt>
                <c:pt idx="12">
                  <c:v>0.3594744556510045</c:v>
                </c:pt>
                <c:pt idx="13">
                  <c:v>0.39000000000000257</c:v>
                </c:pt>
                <c:pt idx="14">
                  <c:v>0.39000000000000257</c:v>
                </c:pt>
                <c:pt idx="15">
                  <c:v>0.4</c:v>
                </c:pt>
                <c:pt idx="16">
                  <c:v>0.40041490630404597</c:v>
                </c:pt>
                <c:pt idx="17">
                  <c:v>0.4</c:v>
                </c:pt>
              </c:numCache>
            </c:numRef>
          </c:yVal>
          <c:smooth val="1"/>
        </c:ser>
        <c:ser>
          <c:idx val="4"/>
          <c:order val="4"/>
          <c:tx>
            <c:v>Makapuu</c:v>
          </c:tx>
          <c:marker>
            <c:symbol val="none"/>
          </c:marker>
          <c:xVal>
            <c:numRef>
              <c:f>Makapuu!$K$2:$K$20</c:f>
              <c:numCache>
                <c:formatCode>General</c:formatCode>
                <c:ptCount val="19"/>
                <c:pt idx="0">
                  <c:v>6</c:v>
                </c:pt>
                <c:pt idx="1">
                  <c:v>13</c:v>
                </c:pt>
                <c:pt idx="2">
                  <c:v>16</c:v>
                </c:pt>
                <c:pt idx="3">
                  <c:v>17</c:v>
                </c:pt>
                <c:pt idx="4">
                  <c:v>21</c:v>
                </c:pt>
                <c:pt idx="5">
                  <c:v>29</c:v>
                </c:pt>
                <c:pt idx="6">
                  <c:v>39</c:v>
                </c:pt>
                <c:pt idx="7">
                  <c:v>52</c:v>
                </c:pt>
                <c:pt idx="8">
                  <c:v>69</c:v>
                </c:pt>
                <c:pt idx="9">
                  <c:v>94</c:v>
                </c:pt>
                <c:pt idx="10">
                  <c:v>128</c:v>
                </c:pt>
                <c:pt idx="11">
                  <c:v>174</c:v>
                </c:pt>
                <c:pt idx="12">
                  <c:v>244</c:v>
                </c:pt>
                <c:pt idx="13">
                  <c:v>348</c:v>
                </c:pt>
                <c:pt idx="14">
                  <c:v>488</c:v>
                </c:pt>
                <c:pt idx="15">
                  <c:v>609</c:v>
                </c:pt>
                <c:pt idx="16">
                  <c:v>812</c:v>
                </c:pt>
                <c:pt idx="17">
                  <c:v>1218</c:v>
                </c:pt>
                <c:pt idx="18">
                  <c:v>2434</c:v>
                </c:pt>
              </c:numCache>
            </c:numRef>
          </c:xVal>
          <c:yVal>
            <c:numRef>
              <c:f>Makapuu!$H$2:$H$20</c:f>
              <c:numCache>
                <c:formatCode>General</c:formatCode>
                <c:ptCount val="19"/>
                <c:pt idx="0">
                  <c:v>0.28931899175148768</c:v>
                </c:pt>
                <c:pt idx="1">
                  <c:v>0.30427205718078232</c:v>
                </c:pt>
                <c:pt idx="2">
                  <c:v>0.28833535935117605</c:v>
                </c:pt>
                <c:pt idx="3">
                  <c:v>0.50673831628888821</c:v>
                </c:pt>
                <c:pt idx="4">
                  <c:v>0.58986811562939201</c:v>
                </c:pt>
                <c:pt idx="5">
                  <c:v>0.60174244358029083</c:v>
                </c:pt>
                <c:pt idx="6">
                  <c:v>0.62230234655114092</c:v>
                </c:pt>
                <c:pt idx="7">
                  <c:v>0.64892172802499848</c:v>
                </c:pt>
                <c:pt idx="8">
                  <c:v>0.60213497372141267</c:v>
                </c:pt>
                <c:pt idx="9">
                  <c:v>0.65929398719852506</c:v>
                </c:pt>
                <c:pt idx="10">
                  <c:v>0.63740945216596456</c:v>
                </c:pt>
                <c:pt idx="11">
                  <c:v>0.6649682960574782</c:v>
                </c:pt>
                <c:pt idx="12">
                  <c:v>0.68587643695394018</c:v>
                </c:pt>
                <c:pt idx="13">
                  <c:v>0.70280463859163689</c:v>
                </c:pt>
                <c:pt idx="14">
                  <c:v>0.68555591749742362</c:v>
                </c:pt>
                <c:pt idx="15">
                  <c:v>0.71798687616048806</c:v>
                </c:pt>
                <c:pt idx="16">
                  <c:v>0.72902988600000684</c:v>
                </c:pt>
                <c:pt idx="17">
                  <c:v>0.73331457600000005</c:v>
                </c:pt>
                <c:pt idx="18">
                  <c:v>0.73521230499999957</c:v>
                </c:pt>
              </c:numCache>
            </c:numRef>
          </c:yVal>
          <c:smooth val="1"/>
        </c:ser>
        <c:axId val="407820544"/>
        <c:axId val="407904640"/>
      </c:scatterChart>
      <c:valAx>
        <c:axId val="407820544"/>
        <c:scaling>
          <c:orientation val="minMax"/>
          <c:max val="1000"/>
        </c:scaling>
        <c:axPos val="b"/>
        <c:title>
          <c:tx>
            <c:rich>
              <a:bodyPr/>
              <a:lstStyle/>
              <a:p>
                <a:pPr>
                  <a:defRPr lang="es-AR"/>
                </a:pPr>
                <a:r>
                  <a:rPr lang="en-US"/>
                  <a:t>Instancias de entrenamiento</a:t>
                </a:r>
              </a:p>
            </c:rich>
          </c:tx>
          <c:layout>
            <c:manualLayout>
              <c:xMode val="edge"/>
              <c:yMode val="edge"/>
              <c:x val="0.384945996938168"/>
              <c:y val="0.85101357098414687"/>
            </c:manualLayout>
          </c:layout>
        </c:title>
        <c:numFmt formatCode="General" sourceLinked="1"/>
        <c:tickLblPos val="nextTo"/>
        <c:txPr>
          <a:bodyPr/>
          <a:lstStyle/>
          <a:p>
            <a:pPr>
              <a:defRPr lang="es-AR"/>
            </a:pPr>
            <a:endParaRPr lang="es-AR"/>
          </a:p>
        </c:txPr>
        <c:crossAx val="407904640"/>
        <c:crosses val="autoZero"/>
        <c:crossBetween val="midCat"/>
      </c:valAx>
      <c:valAx>
        <c:axId val="407904640"/>
        <c:scaling>
          <c:orientation val="minMax"/>
          <c:min val="0"/>
        </c:scaling>
        <c:axPos val="l"/>
        <c:majorGridlines/>
        <c:title>
          <c:tx>
            <c:rich>
              <a:bodyPr rot="-5400000" vert="horz"/>
              <a:lstStyle/>
              <a:p>
                <a:pPr>
                  <a:defRPr lang="es-AR"/>
                </a:pPr>
                <a:r>
                  <a:rPr lang="en-US"/>
                  <a:t>Correlación</a:t>
                </a:r>
              </a:p>
            </c:rich>
          </c:tx>
          <c:layout/>
        </c:title>
        <c:numFmt formatCode="0.0" sourceLinked="0"/>
        <c:tickLblPos val="nextTo"/>
        <c:txPr>
          <a:bodyPr/>
          <a:lstStyle/>
          <a:p>
            <a:pPr>
              <a:defRPr lang="es-AR"/>
            </a:pPr>
            <a:endParaRPr lang="es-AR"/>
          </a:p>
        </c:txPr>
        <c:crossAx val="407820544"/>
        <c:crosses val="autoZero"/>
        <c:crossBetween val="midCat"/>
        <c:minorUnit val="0.2"/>
      </c:valAx>
    </c:plotArea>
    <c:legend>
      <c:legendPos val="r"/>
      <c:layout/>
      <c:txPr>
        <a:bodyPr/>
        <a:lstStyle/>
        <a:p>
          <a:pPr>
            <a:defRPr lang="es-AR"/>
          </a:pPr>
          <a:endParaRPr lang="es-AR"/>
        </a:p>
      </c:txPr>
    </c:legend>
    <c:plotVisOnly val="1"/>
  </c:chart>
  <c:externalData r:id="rId1"/>
</c:chartSpace>
</file>

<file path=ppt/charts/chart2.xml><?xml version="1.0" encoding="utf-8"?>
<c:chartSpace xmlns:c="http://schemas.openxmlformats.org/drawingml/2006/chart" xmlns:a="http://schemas.openxmlformats.org/drawingml/2006/main" xmlns:r="http://schemas.openxmlformats.org/officeDocument/2006/relationships">
  <c:date1904 val="1"/>
  <c:lang val="es-AR"/>
  <c:chart>
    <c:plotArea>
      <c:layout>
        <c:manualLayout>
          <c:layoutTarget val="inner"/>
          <c:xMode val="edge"/>
          <c:yMode val="edge"/>
          <c:x val="6.6018365639943594E-2"/>
          <c:y val="6.5222117477706842E-2"/>
          <c:w val="0.75784920088746865"/>
          <c:h val="0.71893046093892921"/>
        </c:manualLayout>
      </c:layout>
      <c:scatterChart>
        <c:scatterStyle val="smoothMarker"/>
        <c:ser>
          <c:idx val="0"/>
          <c:order val="0"/>
          <c:tx>
            <c:v>Sunset</c:v>
          </c:tx>
          <c:marker>
            <c:symbol val="none"/>
          </c:marker>
          <c:xVal>
            <c:numRef>
              <c:f>Sunset!$K$2:$K$19</c:f>
              <c:numCache>
                <c:formatCode>General</c:formatCode>
                <c:ptCount val="18"/>
                <c:pt idx="0">
                  <c:v>6</c:v>
                </c:pt>
                <c:pt idx="1">
                  <c:v>10</c:v>
                </c:pt>
                <c:pt idx="2">
                  <c:v>17</c:v>
                </c:pt>
                <c:pt idx="3">
                  <c:v>21</c:v>
                </c:pt>
                <c:pt idx="4">
                  <c:v>29</c:v>
                </c:pt>
                <c:pt idx="5">
                  <c:v>39</c:v>
                </c:pt>
                <c:pt idx="6">
                  <c:v>52</c:v>
                </c:pt>
                <c:pt idx="7">
                  <c:v>69</c:v>
                </c:pt>
                <c:pt idx="8">
                  <c:v>94</c:v>
                </c:pt>
                <c:pt idx="9">
                  <c:v>128</c:v>
                </c:pt>
                <c:pt idx="10">
                  <c:v>174</c:v>
                </c:pt>
                <c:pt idx="11">
                  <c:v>243</c:v>
                </c:pt>
                <c:pt idx="12">
                  <c:v>348</c:v>
                </c:pt>
                <c:pt idx="13">
                  <c:v>487</c:v>
                </c:pt>
                <c:pt idx="14">
                  <c:v>609</c:v>
                </c:pt>
                <c:pt idx="15">
                  <c:v>812</c:v>
                </c:pt>
                <c:pt idx="16">
                  <c:v>1218</c:v>
                </c:pt>
                <c:pt idx="17">
                  <c:v>2434</c:v>
                </c:pt>
              </c:numCache>
            </c:numRef>
          </c:xVal>
          <c:yVal>
            <c:numRef>
              <c:f>Sunset!$F$2:$F$19</c:f>
              <c:numCache>
                <c:formatCode>General</c:formatCode>
                <c:ptCount val="18"/>
                <c:pt idx="0">
                  <c:v>1.4767677092682241</c:v>
                </c:pt>
                <c:pt idx="1">
                  <c:v>1.2937873061116081</c:v>
                </c:pt>
                <c:pt idx="2">
                  <c:v>1.1056954999674498</c:v>
                </c:pt>
                <c:pt idx="3">
                  <c:v>1.0618572057428213</c:v>
                </c:pt>
                <c:pt idx="4">
                  <c:v>1.0245864581558848</c:v>
                </c:pt>
                <c:pt idx="5">
                  <c:v>1.0330390684786552</c:v>
                </c:pt>
                <c:pt idx="6">
                  <c:v>1.030242951940322</c:v>
                </c:pt>
                <c:pt idx="7">
                  <c:v>0.94738273200566459</c:v>
                </c:pt>
                <c:pt idx="8">
                  <c:v>0.92793801360197714</c:v>
                </c:pt>
                <c:pt idx="9">
                  <c:v>0.92012906293872665</c:v>
                </c:pt>
                <c:pt idx="10">
                  <c:v>0.88481716181109571</c:v>
                </c:pt>
                <c:pt idx="11">
                  <c:v>0.88417424754272178</c:v>
                </c:pt>
                <c:pt idx="12">
                  <c:v>0.86439255450128394</c:v>
                </c:pt>
                <c:pt idx="13">
                  <c:v>0.85063806565684563</c:v>
                </c:pt>
                <c:pt idx="14">
                  <c:v>0.84777133793555881</c:v>
                </c:pt>
                <c:pt idx="15">
                  <c:v>0.8445144923789446</c:v>
                </c:pt>
                <c:pt idx="16">
                  <c:v>0.83725594840038564</c:v>
                </c:pt>
                <c:pt idx="17">
                  <c:v>0.83461703141919008</c:v>
                </c:pt>
              </c:numCache>
            </c:numRef>
          </c:yVal>
          <c:smooth val="1"/>
        </c:ser>
        <c:ser>
          <c:idx val="1"/>
          <c:order val="1"/>
          <c:tx>
            <c:v>Makaha</c:v>
          </c:tx>
          <c:spPr>
            <a:ln>
              <a:solidFill>
                <a:srgbClr val="C00000"/>
              </a:solidFill>
            </a:ln>
          </c:spPr>
          <c:marker>
            <c:symbol val="none"/>
          </c:marker>
          <c:xVal>
            <c:numRef>
              <c:f>Makaha!$K$2:$K$20</c:f>
              <c:numCache>
                <c:formatCode>General</c:formatCode>
                <c:ptCount val="19"/>
                <c:pt idx="0">
                  <c:v>5</c:v>
                </c:pt>
                <c:pt idx="1">
                  <c:v>13</c:v>
                </c:pt>
                <c:pt idx="2">
                  <c:v>17</c:v>
                </c:pt>
                <c:pt idx="3">
                  <c:v>22</c:v>
                </c:pt>
                <c:pt idx="4">
                  <c:v>28</c:v>
                </c:pt>
                <c:pt idx="5">
                  <c:v>39</c:v>
                </c:pt>
                <c:pt idx="6">
                  <c:v>52</c:v>
                </c:pt>
                <c:pt idx="7">
                  <c:v>70</c:v>
                </c:pt>
                <c:pt idx="8">
                  <c:v>93</c:v>
                </c:pt>
                <c:pt idx="9">
                  <c:v>128</c:v>
                </c:pt>
                <c:pt idx="10">
                  <c:v>174</c:v>
                </c:pt>
                <c:pt idx="11">
                  <c:v>244</c:v>
                </c:pt>
                <c:pt idx="12">
                  <c:v>348</c:v>
                </c:pt>
                <c:pt idx="13">
                  <c:v>487</c:v>
                </c:pt>
                <c:pt idx="14">
                  <c:v>609</c:v>
                </c:pt>
                <c:pt idx="15">
                  <c:v>812</c:v>
                </c:pt>
                <c:pt idx="16">
                  <c:v>1218</c:v>
                </c:pt>
                <c:pt idx="17">
                  <c:v>2400</c:v>
                </c:pt>
                <c:pt idx="18">
                  <c:v>2434</c:v>
                </c:pt>
              </c:numCache>
            </c:numRef>
          </c:xVal>
          <c:yVal>
            <c:numRef>
              <c:f>Makaha!$F$2:$F$20</c:f>
              <c:numCache>
                <c:formatCode>General</c:formatCode>
                <c:ptCount val="19"/>
                <c:pt idx="0">
                  <c:v>0.9387309603633297</c:v>
                </c:pt>
                <c:pt idx="1">
                  <c:v>0.89153277738271131</c:v>
                </c:pt>
                <c:pt idx="2">
                  <c:v>0.82301056544373608</c:v>
                </c:pt>
                <c:pt idx="3">
                  <c:v>0.80716326679644346</c:v>
                </c:pt>
                <c:pt idx="4">
                  <c:v>0.75252199659024765</c:v>
                </c:pt>
                <c:pt idx="5">
                  <c:v>0.74212373331281745</c:v>
                </c:pt>
                <c:pt idx="6">
                  <c:v>0.73688717786732749</c:v>
                </c:pt>
                <c:pt idx="7">
                  <c:v>0.72860146352750577</c:v>
                </c:pt>
                <c:pt idx="8">
                  <c:v>0.70577785559581285</c:v>
                </c:pt>
                <c:pt idx="9">
                  <c:v>0.69274686371956962</c:v>
                </c:pt>
                <c:pt idx="10">
                  <c:v>0.67930161414046708</c:v>
                </c:pt>
                <c:pt idx="11">
                  <c:v>0.67228263477634131</c:v>
                </c:pt>
                <c:pt idx="12">
                  <c:v>0.68022471453120004</c:v>
                </c:pt>
                <c:pt idx="13">
                  <c:v>0.66398503161852329</c:v>
                </c:pt>
                <c:pt idx="14">
                  <c:v>0.6640628299517749</c:v>
                </c:pt>
                <c:pt idx="15">
                  <c:v>0.6630855800933787</c:v>
                </c:pt>
                <c:pt idx="16">
                  <c:v>0.65656511915425986</c:v>
                </c:pt>
                <c:pt idx="17">
                  <c:v>0.65158141257238866</c:v>
                </c:pt>
                <c:pt idx="18">
                  <c:v>0.6518754870149478</c:v>
                </c:pt>
              </c:numCache>
            </c:numRef>
          </c:yVal>
          <c:smooth val="1"/>
        </c:ser>
        <c:ser>
          <c:idx val="2"/>
          <c:order val="2"/>
          <c:tx>
            <c:v>Ala Moana</c:v>
          </c:tx>
          <c:marker>
            <c:symbol val="none"/>
          </c:marker>
          <c:xVal>
            <c:numRef>
              <c:f>'Ala Moana'!$K$2:$K$20</c:f>
              <c:numCache>
                <c:formatCode>General</c:formatCode>
                <c:ptCount val="19"/>
                <c:pt idx="0">
                  <c:v>5</c:v>
                </c:pt>
                <c:pt idx="1">
                  <c:v>10</c:v>
                </c:pt>
                <c:pt idx="2">
                  <c:v>16</c:v>
                </c:pt>
                <c:pt idx="3">
                  <c:v>17</c:v>
                </c:pt>
                <c:pt idx="4">
                  <c:v>22</c:v>
                </c:pt>
                <c:pt idx="5">
                  <c:v>29</c:v>
                </c:pt>
                <c:pt idx="6">
                  <c:v>39</c:v>
                </c:pt>
                <c:pt idx="7">
                  <c:v>51</c:v>
                </c:pt>
                <c:pt idx="8">
                  <c:v>70</c:v>
                </c:pt>
                <c:pt idx="9">
                  <c:v>93</c:v>
                </c:pt>
                <c:pt idx="10">
                  <c:v>128</c:v>
                </c:pt>
                <c:pt idx="11">
                  <c:v>174</c:v>
                </c:pt>
                <c:pt idx="12">
                  <c:v>244</c:v>
                </c:pt>
                <c:pt idx="13">
                  <c:v>348</c:v>
                </c:pt>
                <c:pt idx="14">
                  <c:v>487</c:v>
                </c:pt>
                <c:pt idx="15">
                  <c:v>609</c:v>
                </c:pt>
                <c:pt idx="16">
                  <c:v>812</c:v>
                </c:pt>
                <c:pt idx="17">
                  <c:v>1218</c:v>
                </c:pt>
                <c:pt idx="18">
                  <c:v>2434</c:v>
                </c:pt>
              </c:numCache>
            </c:numRef>
          </c:xVal>
          <c:yVal>
            <c:numRef>
              <c:f>'Ala Moana'!$F$2:$F$20</c:f>
              <c:numCache>
                <c:formatCode>General</c:formatCode>
                <c:ptCount val="19"/>
                <c:pt idx="0">
                  <c:v>0.66149732049012699</c:v>
                </c:pt>
                <c:pt idx="1">
                  <c:v>0.6001326027033127</c:v>
                </c:pt>
                <c:pt idx="2">
                  <c:v>0.55639887771499263</c:v>
                </c:pt>
                <c:pt idx="3">
                  <c:v>0.62284472485511266</c:v>
                </c:pt>
                <c:pt idx="4">
                  <c:v>0.55351605829049677</c:v>
                </c:pt>
                <c:pt idx="5">
                  <c:v>0.58846095302595636</c:v>
                </c:pt>
                <c:pt idx="6">
                  <c:v>0.57298820383188065</c:v>
                </c:pt>
                <c:pt idx="7">
                  <c:v>0.59104950455027683</c:v>
                </c:pt>
                <c:pt idx="8">
                  <c:v>0.55636349504129456</c:v>
                </c:pt>
                <c:pt idx="9">
                  <c:v>0.56175580469495046</c:v>
                </c:pt>
                <c:pt idx="10">
                  <c:v>0.54619756290876298</c:v>
                </c:pt>
                <c:pt idx="11">
                  <c:v>0.53938115693477862</c:v>
                </c:pt>
                <c:pt idx="12">
                  <c:v>0.53786626837827667</c:v>
                </c:pt>
                <c:pt idx="13">
                  <c:v>0.55508591852136624</c:v>
                </c:pt>
                <c:pt idx="14">
                  <c:v>0.51784753087798252</c:v>
                </c:pt>
                <c:pt idx="15">
                  <c:v>0.51348541074419762</c:v>
                </c:pt>
                <c:pt idx="16">
                  <c:v>0.51143147696254332</c:v>
                </c:pt>
                <c:pt idx="17">
                  <c:v>0.5086924254677847</c:v>
                </c:pt>
                <c:pt idx="18">
                  <c:v>0.50110883026833364</c:v>
                </c:pt>
              </c:numCache>
            </c:numRef>
          </c:yVal>
          <c:smooth val="1"/>
        </c:ser>
        <c:ser>
          <c:idx val="3"/>
          <c:order val="3"/>
          <c:tx>
            <c:v>Diamond Head</c:v>
          </c:tx>
          <c:spPr>
            <a:ln>
              <a:solidFill>
                <a:prstClr val="black"/>
              </a:solidFill>
            </a:ln>
          </c:spPr>
          <c:marker>
            <c:symbol val="none"/>
          </c:marker>
          <c:xVal>
            <c:numRef>
              <c:f>'Diamond Head'!$K$2:$K$19</c:f>
              <c:numCache>
                <c:formatCode>General</c:formatCode>
                <c:ptCount val="18"/>
                <c:pt idx="0">
                  <c:v>6</c:v>
                </c:pt>
                <c:pt idx="1">
                  <c:v>10</c:v>
                </c:pt>
                <c:pt idx="2">
                  <c:v>13</c:v>
                </c:pt>
                <c:pt idx="3">
                  <c:v>22</c:v>
                </c:pt>
                <c:pt idx="4">
                  <c:v>29</c:v>
                </c:pt>
                <c:pt idx="5">
                  <c:v>39</c:v>
                </c:pt>
                <c:pt idx="6">
                  <c:v>52</c:v>
                </c:pt>
                <c:pt idx="7">
                  <c:v>69</c:v>
                </c:pt>
                <c:pt idx="8">
                  <c:v>94</c:v>
                </c:pt>
                <c:pt idx="9">
                  <c:v>128</c:v>
                </c:pt>
                <c:pt idx="10">
                  <c:v>174</c:v>
                </c:pt>
                <c:pt idx="11">
                  <c:v>244</c:v>
                </c:pt>
                <c:pt idx="12">
                  <c:v>348</c:v>
                </c:pt>
                <c:pt idx="13">
                  <c:v>487</c:v>
                </c:pt>
                <c:pt idx="14">
                  <c:v>609</c:v>
                </c:pt>
                <c:pt idx="15">
                  <c:v>812</c:v>
                </c:pt>
                <c:pt idx="16">
                  <c:v>1218</c:v>
                </c:pt>
                <c:pt idx="17">
                  <c:v>2434</c:v>
                </c:pt>
              </c:numCache>
            </c:numRef>
          </c:xVal>
          <c:yVal>
            <c:numRef>
              <c:f>'Diamond Head'!$F$2:$F$19</c:f>
              <c:numCache>
                <c:formatCode>General</c:formatCode>
                <c:ptCount val="18"/>
                <c:pt idx="0">
                  <c:v>0.63237080268503765</c:v>
                </c:pt>
                <c:pt idx="1">
                  <c:v>0.58374227027070569</c:v>
                </c:pt>
                <c:pt idx="2">
                  <c:v>0.59186681564330168</c:v>
                </c:pt>
                <c:pt idx="3">
                  <c:v>0.56326543263150031</c:v>
                </c:pt>
                <c:pt idx="4">
                  <c:v>0.57183044589207288</c:v>
                </c:pt>
                <c:pt idx="5">
                  <c:v>0.55808548231600563</c:v>
                </c:pt>
                <c:pt idx="6">
                  <c:v>0.56434518218686269</c:v>
                </c:pt>
                <c:pt idx="7">
                  <c:v>0.53802118949602251</c:v>
                </c:pt>
                <c:pt idx="8">
                  <c:v>0.53450509736819318</c:v>
                </c:pt>
                <c:pt idx="9">
                  <c:v>0.52829897414829863</c:v>
                </c:pt>
                <c:pt idx="10">
                  <c:v>0.51941251159682356</c:v>
                </c:pt>
                <c:pt idx="11">
                  <c:v>0.51717315368008965</c:v>
                </c:pt>
                <c:pt idx="12">
                  <c:v>0.51220246199977459</c:v>
                </c:pt>
                <c:pt idx="13">
                  <c:v>0.50865411865113264</c:v>
                </c:pt>
                <c:pt idx="14">
                  <c:v>0.50922340404343069</c:v>
                </c:pt>
                <c:pt idx="15">
                  <c:v>0.50670323954628771</c:v>
                </c:pt>
                <c:pt idx="16">
                  <c:v>0.50238192552660255</c:v>
                </c:pt>
                <c:pt idx="17">
                  <c:v>0.49463977381829932</c:v>
                </c:pt>
              </c:numCache>
            </c:numRef>
          </c:yVal>
          <c:smooth val="1"/>
        </c:ser>
        <c:ser>
          <c:idx val="4"/>
          <c:order val="4"/>
          <c:tx>
            <c:v>Makapuu</c:v>
          </c:tx>
          <c:marker>
            <c:symbol val="none"/>
          </c:marker>
          <c:xVal>
            <c:numRef>
              <c:f>Makapuu!$K$2:$K$20</c:f>
              <c:numCache>
                <c:formatCode>General</c:formatCode>
                <c:ptCount val="19"/>
                <c:pt idx="0">
                  <c:v>6</c:v>
                </c:pt>
                <c:pt idx="1">
                  <c:v>13</c:v>
                </c:pt>
                <c:pt idx="2">
                  <c:v>16</c:v>
                </c:pt>
                <c:pt idx="3">
                  <c:v>17</c:v>
                </c:pt>
                <c:pt idx="4">
                  <c:v>21</c:v>
                </c:pt>
                <c:pt idx="5">
                  <c:v>29</c:v>
                </c:pt>
                <c:pt idx="6">
                  <c:v>39</c:v>
                </c:pt>
                <c:pt idx="7">
                  <c:v>52</c:v>
                </c:pt>
                <c:pt idx="8">
                  <c:v>69</c:v>
                </c:pt>
                <c:pt idx="9">
                  <c:v>94</c:v>
                </c:pt>
                <c:pt idx="10">
                  <c:v>128</c:v>
                </c:pt>
                <c:pt idx="11">
                  <c:v>174</c:v>
                </c:pt>
                <c:pt idx="12">
                  <c:v>244</c:v>
                </c:pt>
                <c:pt idx="13">
                  <c:v>348</c:v>
                </c:pt>
                <c:pt idx="14">
                  <c:v>488</c:v>
                </c:pt>
                <c:pt idx="15">
                  <c:v>609</c:v>
                </c:pt>
                <c:pt idx="16">
                  <c:v>812</c:v>
                </c:pt>
                <c:pt idx="17">
                  <c:v>1218</c:v>
                </c:pt>
                <c:pt idx="18">
                  <c:v>2434</c:v>
                </c:pt>
              </c:numCache>
            </c:numRef>
          </c:xVal>
          <c:yVal>
            <c:numRef>
              <c:f>Makapuu!$F$2:$F$20</c:f>
              <c:numCache>
                <c:formatCode>General</c:formatCode>
                <c:ptCount val="19"/>
                <c:pt idx="0">
                  <c:v>0.77289983769923887</c:v>
                </c:pt>
                <c:pt idx="1">
                  <c:v>0.74632356481168916</c:v>
                </c:pt>
                <c:pt idx="2">
                  <c:v>0.78634361659647611</c:v>
                </c:pt>
                <c:pt idx="3">
                  <c:v>0.68296121733003612</c:v>
                </c:pt>
                <c:pt idx="4">
                  <c:v>0.66450739252953839</c:v>
                </c:pt>
                <c:pt idx="5">
                  <c:v>0.61644319255847801</c:v>
                </c:pt>
                <c:pt idx="6">
                  <c:v>0.6102724059818817</c:v>
                </c:pt>
                <c:pt idx="7">
                  <c:v>0.60925823106012322</c:v>
                </c:pt>
                <c:pt idx="8">
                  <c:v>0.62851239646724966</c:v>
                </c:pt>
                <c:pt idx="9">
                  <c:v>0.60456332932399459</c:v>
                </c:pt>
                <c:pt idx="10">
                  <c:v>0.59800801508451062</c:v>
                </c:pt>
                <c:pt idx="11">
                  <c:v>0.59484127138609544</c:v>
                </c:pt>
                <c:pt idx="12">
                  <c:v>0.57774424327942253</c:v>
                </c:pt>
                <c:pt idx="13">
                  <c:v>0.57412911597622418</c:v>
                </c:pt>
                <c:pt idx="14">
                  <c:v>0.58076146777152249</c:v>
                </c:pt>
                <c:pt idx="15">
                  <c:v>0.56501689473407068</c:v>
                </c:pt>
                <c:pt idx="16">
                  <c:v>0.56487792557592453</c:v>
                </c:pt>
                <c:pt idx="17">
                  <c:v>0.55704303471989636</c:v>
                </c:pt>
                <c:pt idx="18">
                  <c:v>0.55532457683742076</c:v>
                </c:pt>
              </c:numCache>
            </c:numRef>
          </c:yVal>
          <c:smooth val="1"/>
        </c:ser>
        <c:axId val="407919616"/>
        <c:axId val="407942272"/>
      </c:scatterChart>
      <c:valAx>
        <c:axId val="407919616"/>
        <c:scaling>
          <c:orientation val="minMax"/>
          <c:max val="1000"/>
        </c:scaling>
        <c:axPos val="b"/>
        <c:title>
          <c:tx>
            <c:rich>
              <a:bodyPr/>
              <a:lstStyle/>
              <a:p>
                <a:pPr>
                  <a:defRPr lang="es-AR"/>
                </a:pPr>
                <a:r>
                  <a:rPr lang="en-US"/>
                  <a:t>Instancias de entrenamiento</a:t>
                </a:r>
              </a:p>
            </c:rich>
          </c:tx>
          <c:layout/>
        </c:title>
        <c:numFmt formatCode="General" sourceLinked="1"/>
        <c:tickLblPos val="nextTo"/>
        <c:txPr>
          <a:bodyPr/>
          <a:lstStyle/>
          <a:p>
            <a:pPr>
              <a:defRPr lang="es-AR"/>
            </a:pPr>
            <a:endParaRPr lang="es-AR"/>
          </a:p>
        </c:txPr>
        <c:crossAx val="407942272"/>
        <c:crosses val="autoZero"/>
        <c:crossBetween val="midCat"/>
      </c:valAx>
      <c:valAx>
        <c:axId val="407942272"/>
        <c:scaling>
          <c:orientation val="minMax"/>
          <c:min val="0.4"/>
        </c:scaling>
        <c:axPos val="l"/>
        <c:majorGridlines/>
        <c:title>
          <c:tx>
            <c:rich>
              <a:bodyPr rot="-5400000" vert="horz"/>
              <a:lstStyle/>
              <a:p>
                <a:pPr>
                  <a:defRPr lang="es-AR"/>
                </a:pPr>
                <a:r>
                  <a:rPr lang="en-US"/>
                  <a:t>MAE (mts.)</a:t>
                </a:r>
              </a:p>
            </c:rich>
          </c:tx>
          <c:layout/>
        </c:title>
        <c:numFmt formatCode="General" sourceLinked="1"/>
        <c:tickLblPos val="nextTo"/>
        <c:txPr>
          <a:bodyPr/>
          <a:lstStyle/>
          <a:p>
            <a:pPr>
              <a:defRPr lang="es-AR"/>
            </a:pPr>
            <a:endParaRPr lang="es-AR"/>
          </a:p>
        </c:txPr>
        <c:crossAx val="407919616"/>
        <c:crosses val="autoZero"/>
        <c:crossBetween val="midCat"/>
      </c:valAx>
    </c:plotArea>
    <c:legend>
      <c:legendPos val="r"/>
      <c:layout/>
      <c:txPr>
        <a:bodyPr/>
        <a:lstStyle/>
        <a:p>
          <a:pPr>
            <a:defRPr lang="es-AR"/>
          </a:pPr>
          <a:endParaRPr lang="es-AR"/>
        </a:p>
      </c:txPr>
    </c:legend>
    <c:plotVisOnly val="1"/>
  </c:chart>
  <c:externalData r:id="rId1"/>
</c:chartSpace>
</file>

<file path=ppt/charts/chart3.xml><?xml version="1.0" encoding="utf-8"?>
<c:chartSpace xmlns:c="http://schemas.openxmlformats.org/drawingml/2006/chart" xmlns:a="http://schemas.openxmlformats.org/drawingml/2006/main" xmlns:r="http://schemas.openxmlformats.org/officeDocument/2006/relationships">
  <c:date1904 val="1"/>
  <c:lang val="es-AR"/>
  <c:chart>
    <c:title>
      <c:tx>
        <c:rich>
          <a:bodyPr/>
          <a:lstStyle/>
          <a:p>
            <a:pPr>
              <a:defRPr lang="es-AR"/>
            </a:pPr>
            <a:r>
              <a:rPr lang="es-AR" sz="1200" b="0" i="0" baseline="0" dirty="0">
                <a:latin typeface="+mj-lt"/>
              </a:rPr>
              <a:t>Makaha - Observación Visual/ </a:t>
            </a:r>
            <a:r>
              <a:rPr lang="es-AR" sz="1200" b="0" i="0" baseline="0" dirty="0" err="1" smtClean="0">
                <a:latin typeface="+mj-lt"/>
              </a:rPr>
              <a:t>WaveWatch</a:t>
            </a:r>
            <a:r>
              <a:rPr lang="es-AR" sz="1200" b="0" i="0" baseline="0" dirty="0" smtClean="0">
                <a:latin typeface="+mj-lt"/>
              </a:rPr>
              <a:t> </a:t>
            </a:r>
            <a:r>
              <a:rPr lang="es-AR" sz="1200" b="0" i="0" baseline="0" dirty="0">
                <a:latin typeface="+mj-lt"/>
              </a:rPr>
              <a:t>III</a:t>
            </a:r>
          </a:p>
        </c:rich>
      </c:tx>
      <c:layout/>
    </c:title>
    <c:plotArea>
      <c:layout>
        <c:manualLayout>
          <c:layoutTarget val="inner"/>
          <c:xMode val="edge"/>
          <c:yMode val="edge"/>
          <c:x val="5.0128971669717602E-2"/>
          <c:y val="0.16285573489051136"/>
          <c:w val="0.91229087688864363"/>
          <c:h val="0.42844667523762525"/>
        </c:manualLayout>
      </c:layout>
      <c:scatterChart>
        <c:scatterStyle val="lineMarker"/>
        <c:ser>
          <c:idx val="0"/>
          <c:order val="0"/>
          <c:tx>
            <c:v>Observacion Visual</c:v>
          </c:tx>
          <c:xVal>
            <c:strRef>
              <c:f>Sheet1!$A$1:$A$64</c:f>
              <c:strCache>
                <c:ptCount val="64"/>
                <c:pt idx="0">
                  <c:v>inst#,</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strCache>
            </c:strRef>
          </c:xVal>
          <c:yVal>
            <c:numRef>
              <c:f>Sheet1!$B$1:$B$64</c:f>
              <c:numCache>
                <c:formatCode>General</c:formatCode>
                <c:ptCount val="64"/>
                <c:pt idx="0">
                  <c:v>0</c:v>
                </c:pt>
                <c:pt idx="1">
                  <c:v>1.218999999999989</c:v>
                </c:pt>
                <c:pt idx="2">
                  <c:v>2.4379999999999997</c:v>
                </c:pt>
                <c:pt idx="3">
                  <c:v>3.6579999999999999</c:v>
                </c:pt>
                <c:pt idx="4">
                  <c:v>1.829</c:v>
                </c:pt>
                <c:pt idx="5">
                  <c:v>1.218999999999989</c:v>
                </c:pt>
                <c:pt idx="6">
                  <c:v>1.218999999999989</c:v>
                </c:pt>
                <c:pt idx="7">
                  <c:v>1.218999999999989</c:v>
                </c:pt>
                <c:pt idx="8">
                  <c:v>2.4379999999999997</c:v>
                </c:pt>
                <c:pt idx="9">
                  <c:v>1.218999999999989</c:v>
                </c:pt>
                <c:pt idx="10">
                  <c:v>0.61000000000000065</c:v>
                </c:pt>
                <c:pt idx="11">
                  <c:v>3.048</c:v>
                </c:pt>
                <c:pt idx="12">
                  <c:v>1.218999999999989</c:v>
                </c:pt>
                <c:pt idx="13">
                  <c:v>0.61000000000000065</c:v>
                </c:pt>
                <c:pt idx="14">
                  <c:v>1.218999999999989</c:v>
                </c:pt>
                <c:pt idx="15">
                  <c:v>2.4379999999999997</c:v>
                </c:pt>
                <c:pt idx="16">
                  <c:v>1.218999999999989</c:v>
                </c:pt>
                <c:pt idx="17">
                  <c:v>1.218999999999989</c:v>
                </c:pt>
                <c:pt idx="18">
                  <c:v>0.61000000000000065</c:v>
                </c:pt>
                <c:pt idx="19">
                  <c:v>0.61000000000000065</c:v>
                </c:pt>
                <c:pt idx="20">
                  <c:v>1.829</c:v>
                </c:pt>
                <c:pt idx="21">
                  <c:v>3.048</c:v>
                </c:pt>
                <c:pt idx="22">
                  <c:v>3.048</c:v>
                </c:pt>
                <c:pt idx="23">
                  <c:v>1.218999999999989</c:v>
                </c:pt>
                <c:pt idx="24">
                  <c:v>1.829</c:v>
                </c:pt>
                <c:pt idx="25">
                  <c:v>0.61000000000000065</c:v>
                </c:pt>
                <c:pt idx="26">
                  <c:v>1.829</c:v>
                </c:pt>
                <c:pt idx="27">
                  <c:v>2.4379999999999997</c:v>
                </c:pt>
                <c:pt idx="28">
                  <c:v>0.61000000000000065</c:v>
                </c:pt>
                <c:pt idx="29">
                  <c:v>0.61000000000000065</c:v>
                </c:pt>
                <c:pt idx="30">
                  <c:v>0.61000000000000065</c:v>
                </c:pt>
                <c:pt idx="31">
                  <c:v>1.218999999999989</c:v>
                </c:pt>
                <c:pt idx="32">
                  <c:v>1.218999999999989</c:v>
                </c:pt>
                <c:pt idx="33">
                  <c:v>1.218999999999989</c:v>
                </c:pt>
                <c:pt idx="34">
                  <c:v>1.218999999999989</c:v>
                </c:pt>
                <c:pt idx="35">
                  <c:v>1.218999999999989</c:v>
                </c:pt>
                <c:pt idx="36">
                  <c:v>3.048</c:v>
                </c:pt>
                <c:pt idx="37">
                  <c:v>1.218999999999989</c:v>
                </c:pt>
                <c:pt idx="38">
                  <c:v>0.61000000000000065</c:v>
                </c:pt>
                <c:pt idx="39">
                  <c:v>1.218999999999989</c:v>
                </c:pt>
                <c:pt idx="40">
                  <c:v>1.218999999999989</c:v>
                </c:pt>
                <c:pt idx="41">
                  <c:v>2.4379999999999997</c:v>
                </c:pt>
                <c:pt idx="42">
                  <c:v>1.829</c:v>
                </c:pt>
                <c:pt idx="43">
                  <c:v>1.829</c:v>
                </c:pt>
                <c:pt idx="44">
                  <c:v>0.61000000000000065</c:v>
                </c:pt>
                <c:pt idx="45">
                  <c:v>1.218999999999989</c:v>
                </c:pt>
                <c:pt idx="46">
                  <c:v>4.8769999999999998</c:v>
                </c:pt>
                <c:pt idx="47">
                  <c:v>0.61000000000000065</c:v>
                </c:pt>
                <c:pt idx="48">
                  <c:v>1.218999999999989</c:v>
                </c:pt>
                <c:pt idx="49">
                  <c:v>7.3149999999999755</c:v>
                </c:pt>
                <c:pt idx="50">
                  <c:v>1.218999999999989</c:v>
                </c:pt>
                <c:pt idx="51">
                  <c:v>1.218999999999989</c:v>
                </c:pt>
                <c:pt idx="52">
                  <c:v>0.61000000000000065</c:v>
                </c:pt>
                <c:pt idx="53">
                  <c:v>1.218999999999989</c:v>
                </c:pt>
                <c:pt idx="54">
                  <c:v>1.218999999999989</c:v>
                </c:pt>
                <c:pt idx="55">
                  <c:v>1.218999999999989</c:v>
                </c:pt>
                <c:pt idx="56">
                  <c:v>2.4379999999999997</c:v>
                </c:pt>
                <c:pt idx="57">
                  <c:v>1.218999999999989</c:v>
                </c:pt>
                <c:pt idx="58">
                  <c:v>4.8769999999999998</c:v>
                </c:pt>
                <c:pt idx="59">
                  <c:v>1.829</c:v>
                </c:pt>
                <c:pt idx="60">
                  <c:v>2.4379999999999997</c:v>
                </c:pt>
                <c:pt idx="61">
                  <c:v>1.218999999999989</c:v>
                </c:pt>
                <c:pt idx="62">
                  <c:v>0.61000000000000065</c:v>
                </c:pt>
                <c:pt idx="63">
                  <c:v>3.048</c:v>
                </c:pt>
              </c:numCache>
            </c:numRef>
          </c:yVal>
        </c:ser>
        <c:ser>
          <c:idx val="1"/>
          <c:order val="1"/>
          <c:tx>
            <c:v>Prediccion Wave Watch 3</c:v>
          </c:tx>
          <c:spPr>
            <a:ln w="22225">
              <a:solidFill>
                <a:srgbClr val="FF0000"/>
              </a:solidFill>
            </a:ln>
          </c:spPr>
          <c:marker>
            <c:symbol val="diamond"/>
            <c:size val="4"/>
          </c:marker>
          <c:xVal>
            <c:strRef>
              <c:f>Sheet1!$A$1:$A$64</c:f>
              <c:strCache>
                <c:ptCount val="64"/>
                <c:pt idx="0">
                  <c:v>inst#,</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strCache>
            </c:strRef>
          </c:xVal>
          <c:yVal>
            <c:numRef>
              <c:f>Sheet1!$E$1:$E$64</c:f>
              <c:numCache>
                <c:formatCode>General</c:formatCode>
                <c:ptCount val="64"/>
                <c:pt idx="0">
                  <c:v>0</c:v>
                </c:pt>
                <c:pt idx="1">
                  <c:v>1.8</c:v>
                </c:pt>
                <c:pt idx="2">
                  <c:v>3.2600000000000002</c:v>
                </c:pt>
                <c:pt idx="3">
                  <c:v>4.5</c:v>
                </c:pt>
                <c:pt idx="4">
                  <c:v>2.13</c:v>
                </c:pt>
                <c:pt idx="5">
                  <c:v>2.2200000000000002</c:v>
                </c:pt>
                <c:pt idx="6">
                  <c:v>1.61</c:v>
                </c:pt>
                <c:pt idx="7">
                  <c:v>1.87</c:v>
                </c:pt>
                <c:pt idx="8">
                  <c:v>1.9500000000000088</c:v>
                </c:pt>
                <c:pt idx="9">
                  <c:v>2.4899999999999998</c:v>
                </c:pt>
                <c:pt idx="10">
                  <c:v>1.6800000000000088</c:v>
                </c:pt>
                <c:pt idx="11">
                  <c:v>2.98</c:v>
                </c:pt>
                <c:pt idx="12">
                  <c:v>1.4</c:v>
                </c:pt>
                <c:pt idx="13">
                  <c:v>1.6400000000000001</c:v>
                </c:pt>
                <c:pt idx="14">
                  <c:v>2.2799999999999998</c:v>
                </c:pt>
                <c:pt idx="15">
                  <c:v>3.3099999999999987</c:v>
                </c:pt>
                <c:pt idx="16">
                  <c:v>1.9500000000000088</c:v>
                </c:pt>
                <c:pt idx="17">
                  <c:v>1.4</c:v>
                </c:pt>
                <c:pt idx="18">
                  <c:v>1.72</c:v>
                </c:pt>
                <c:pt idx="19">
                  <c:v>1.28</c:v>
                </c:pt>
                <c:pt idx="20">
                  <c:v>3.02</c:v>
                </c:pt>
                <c:pt idx="21">
                  <c:v>3.08</c:v>
                </c:pt>
                <c:pt idx="22">
                  <c:v>1.86</c:v>
                </c:pt>
                <c:pt idx="23">
                  <c:v>1.5</c:v>
                </c:pt>
                <c:pt idx="24">
                  <c:v>2.69</c:v>
                </c:pt>
                <c:pt idx="25">
                  <c:v>1.45</c:v>
                </c:pt>
                <c:pt idx="26">
                  <c:v>1.9900000000000098</c:v>
                </c:pt>
                <c:pt idx="27">
                  <c:v>3</c:v>
                </c:pt>
                <c:pt idx="28">
                  <c:v>2.1</c:v>
                </c:pt>
                <c:pt idx="29">
                  <c:v>2.52</c:v>
                </c:pt>
                <c:pt idx="30">
                  <c:v>2.12</c:v>
                </c:pt>
                <c:pt idx="31">
                  <c:v>1.47</c:v>
                </c:pt>
                <c:pt idx="32">
                  <c:v>5.53</c:v>
                </c:pt>
                <c:pt idx="33">
                  <c:v>2.82</c:v>
                </c:pt>
                <c:pt idx="34">
                  <c:v>3.13</c:v>
                </c:pt>
                <c:pt idx="35">
                  <c:v>2.56</c:v>
                </c:pt>
                <c:pt idx="36">
                  <c:v>2.11</c:v>
                </c:pt>
                <c:pt idx="37">
                  <c:v>2.25</c:v>
                </c:pt>
                <c:pt idx="38">
                  <c:v>1.73</c:v>
                </c:pt>
                <c:pt idx="39">
                  <c:v>2.04</c:v>
                </c:pt>
                <c:pt idx="40">
                  <c:v>1.9600000000000088</c:v>
                </c:pt>
                <c:pt idx="41">
                  <c:v>3.09</c:v>
                </c:pt>
                <c:pt idx="42">
                  <c:v>1.76</c:v>
                </c:pt>
                <c:pt idx="43">
                  <c:v>2.0099999999999998</c:v>
                </c:pt>
                <c:pt idx="44">
                  <c:v>1.54</c:v>
                </c:pt>
                <c:pt idx="45">
                  <c:v>1.9000000000000001</c:v>
                </c:pt>
                <c:pt idx="46">
                  <c:v>4.24</c:v>
                </c:pt>
                <c:pt idx="47">
                  <c:v>1.56</c:v>
                </c:pt>
                <c:pt idx="48">
                  <c:v>1.8800000000000001</c:v>
                </c:pt>
                <c:pt idx="49">
                  <c:v>5.63</c:v>
                </c:pt>
                <c:pt idx="50">
                  <c:v>2.27</c:v>
                </c:pt>
                <c:pt idx="51">
                  <c:v>3.16</c:v>
                </c:pt>
                <c:pt idx="52">
                  <c:v>4.5999999999999996</c:v>
                </c:pt>
                <c:pt idx="53">
                  <c:v>1.6500000000000001</c:v>
                </c:pt>
                <c:pt idx="54">
                  <c:v>2.3699999999999997</c:v>
                </c:pt>
                <c:pt idx="55">
                  <c:v>1.8</c:v>
                </c:pt>
                <c:pt idx="56">
                  <c:v>2.82</c:v>
                </c:pt>
                <c:pt idx="57">
                  <c:v>2</c:v>
                </c:pt>
                <c:pt idx="58">
                  <c:v>5.48</c:v>
                </c:pt>
                <c:pt idx="59">
                  <c:v>3.57</c:v>
                </c:pt>
                <c:pt idx="60">
                  <c:v>2.56</c:v>
                </c:pt>
                <c:pt idx="61">
                  <c:v>2.4</c:v>
                </c:pt>
                <c:pt idx="62">
                  <c:v>1.82</c:v>
                </c:pt>
                <c:pt idx="63">
                  <c:v>3.06</c:v>
                </c:pt>
              </c:numCache>
            </c:numRef>
          </c:yVal>
        </c:ser>
        <c:axId val="436015104"/>
        <c:axId val="436017024"/>
      </c:scatterChart>
      <c:valAx>
        <c:axId val="436015104"/>
        <c:scaling>
          <c:orientation val="minMax"/>
        </c:scaling>
        <c:axPos val="b"/>
        <c:title>
          <c:tx>
            <c:rich>
              <a:bodyPr/>
              <a:lstStyle/>
              <a:p>
                <a:pPr>
                  <a:defRPr lang="es-AR"/>
                </a:pPr>
                <a:r>
                  <a:rPr lang="es-AR"/>
                  <a:t>Día de observación</a:t>
                </a:r>
              </a:p>
            </c:rich>
          </c:tx>
          <c:layout/>
        </c:title>
        <c:numFmt formatCode="#,##0;\-#,##0" sourceLinked="0"/>
        <c:majorTickMark val="none"/>
        <c:tickLblPos val="nextTo"/>
        <c:txPr>
          <a:bodyPr/>
          <a:lstStyle/>
          <a:p>
            <a:pPr>
              <a:defRPr lang="es-AR" baseline="0"/>
            </a:pPr>
            <a:endParaRPr lang="es-AR"/>
          </a:p>
        </c:txPr>
        <c:crossAx val="436017024"/>
        <c:crosses val="autoZero"/>
        <c:crossBetween val="midCat"/>
        <c:majorUnit val="5"/>
      </c:valAx>
      <c:valAx>
        <c:axId val="436017024"/>
        <c:scaling>
          <c:orientation val="minMax"/>
        </c:scaling>
        <c:axPos val="l"/>
        <c:majorGridlines/>
        <c:title>
          <c:tx>
            <c:rich>
              <a:bodyPr/>
              <a:lstStyle/>
              <a:p>
                <a:pPr>
                  <a:defRPr lang="es-AR"/>
                </a:pPr>
                <a:r>
                  <a:rPr lang="es-AR"/>
                  <a:t>Altura de ola (mts.)</a:t>
                </a:r>
              </a:p>
            </c:rich>
          </c:tx>
          <c:layout>
            <c:manualLayout>
              <c:xMode val="edge"/>
              <c:yMode val="edge"/>
              <c:x val="3.0155252103157052E-3"/>
              <c:y val="0.29042414159711138"/>
            </c:manualLayout>
          </c:layout>
        </c:title>
        <c:numFmt formatCode="General" sourceLinked="1"/>
        <c:majorTickMark val="none"/>
        <c:tickLblPos val="nextTo"/>
        <c:txPr>
          <a:bodyPr/>
          <a:lstStyle/>
          <a:p>
            <a:pPr>
              <a:defRPr lang="es-AR"/>
            </a:pPr>
            <a:endParaRPr lang="es-AR"/>
          </a:p>
        </c:txPr>
        <c:crossAx val="436015104"/>
        <c:crosses val="autoZero"/>
        <c:crossBetween val="midCat"/>
      </c:valAx>
    </c:plotArea>
    <c:legend>
      <c:legendPos val="r"/>
      <c:layout>
        <c:manualLayout>
          <c:xMode val="edge"/>
          <c:yMode val="edge"/>
          <c:x val="0.74133589770230268"/>
          <c:y val="0.71233526043915962"/>
          <c:w val="0.24201434347572587"/>
          <c:h val="0.16317756172635517"/>
        </c:manualLayout>
      </c:layout>
      <c:txPr>
        <a:bodyPr/>
        <a:lstStyle/>
        <a:p>
          <a:pPr>
            <a:defRPr lang="es-AR"/>
          </a:pPr>
          <a:endParaRPr lang="es-AR"/>
        </a:p>
      </c:txPr>
    </c:legend>
    <c:plotVisOnly val="1"/>
  </c:chart>
  <c:externalData r:id="rId1"/>
</c:chartSpace>
</file>

<file path=ppt/charts/chart4.xml><?xml version="1.0" encoding="utf-8"?>
<c:chartSpace xmlns:c="http://schemas.openxmlformats.org/drawingml/2006/chart" xmlns:a="http://schemas.openxmlformats.org/drawingml/2006/main" xmlns:r="http://schemas.openxmlformats.org/officeDocument/2006/relationships">
  <c:date1904 val="1"/>
  <c:lang val="es-AR"/>
  <c:chart>
    <c:title>
      <c:tx>
        <c:rich>
          <a:bodyPr/>
          <a:lstStyle/>
          <a:p>
            <a:pPr>
              <a:defRPr lang="es-AR"/>
            </a:pPr>
            <a:r>
              <a:rPr lang="es-AR" sz="1200" b="0" i="0" baseline="0" dirty="0">
                <a:latin typeface="+mj-lt"/>
              </a:rPr>
              <a:t>Makaha - Observación Visual/ Máquina de Soporte Vectorial</a:t>
            </a:r>
          </a:p>
        </c:rich>
      </c:tx>
      <c:layout/>
    </c:title>
    <c:plotArea>
      <c:layout>
        <c:manualLayout>
          <c:layoutTarget val="inner"/>
          <c:xMode val="edge"/>
          <c:yMode val="edge"/>
          <c:x val="5.0128971669717602E-2"/>
          <c:y val="0.16285573489051136"/>
          <c:w val="0.91229087688864363"/>
          <c:h val="0.42844667523762497"/>
        </c:manualLayout>
      </c:layout>
      <c:scatterChart>
        <c:scatterStyle val="lineMarker"/>
        <c:ser>
          <c:idx val="0"/>
          <c:order val="0"/>
          <c:tx>
            <c:v>Observacion Visual</c:v>
          </c:tx>
          <c:xVal>
            <c:strRef>
              <c:f>Sheet1!$A$1:$A$64</c:f>
              <c:strCache>
                <c:ptCount val="64"/>
                <c:pt idx="0">
                  <c:v>inst#,</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strCache>
            </c:strRef>
          </c:xVal>
          <c:yVal>
            <c:numRef>
              <c:f>Sheet1!$B$1:$B$64</c:f>
              <c:numCache>
                <c:formatCode>General</c:formatCode>
                <c:ptCount val="64"/>
                <c:pt idx="0">
                  <c:v>0</c:v>
                </c:pt>
                <c:pt idx="1">
                  <c:v>1.218999999999989</c:v>
                </c:pt>
                <c:pt idx="2">
                  <c:v>2.4379999999999997</c:v>
                </c:pt>
                <c:pt idx="3">
                  <c:v>3.6579999999999999</c:v>
                </c:pt>
                <c:pt idx="4">
                  <c:v>1.829</c:v>
                </c:pt>
                <c:pt idx="5">
                  <c:v>1.218999999999989</c:v>
                </c:pt>
                <c:pt idx="6">
                  <c:v>1.218999999999989</c:v>
                </c:pt>
                <c:pt idx="7">
                  <c:v>1.218999999999989</c:v>
                </c:pt>
                <c:pt idx="8">
                  <c:v>2.4379999999999997</c:v>
                </c:pt>
                <c:pt idx="9">
                  <c:v>1.218999999999989</c:v>
                </c:pt>
                <c:pt idx="10">
                  <c:v>0.61000000000000065</c:v>
                </c:pt>
                <c:pt idx="11">
                  <c:v>3.048</c:v>
                </c:pt>
                <c:pt idx="12">
                  <c:v>1.218999999999989</c:v>
                </c:pt>
                <c:pt idx="13">
                  <c:v>0.61000000000000065</c:v>
                </c:pt>
                <c:pt idx="14">
                  <c:v>1.218999999999989</c:v>
                </c:pt>
                <c:pt idx="15">
                  <c:v>2.4379999999999997</c:v>
                </c:pt>
                <c:pt idx="16">
                  <c:v>1.218999999999989</c:v>
                </c:pt>
                <c:pt idx="17">
                  <c:v>1.218999999999989</c:v>
                </c:pt>
                <c:pt idx="18">
                  <c:v>0.61000000000000065</c:v>
                </c:pt>
                <c:pt idx="19">
                  <c:v>0.61000000000000065</c:v>
                </c:pt>
                <c:pt idx="20">
                  <c:v>1.829</c:v>
                </c:pt>
                <c:pt idx="21">
                  <c:v>3.048</c:v>
                </c:pt>
                <c:pt idx="22">
                  <c:v>3.048</c:v>
                </c:pt>
                <c:pt idx="23">
                  <c:v>1.218999999999989</c:v>
                </c:pt>
                <c:pt idx="24">
                  <c:v>1.829</c:v>
                </c:pt>
                <c:pt idx="25">
                  <c:v>0.61000000000000065</c:v>
                </c:pt>
                <c:pt idx="26">
                  <c:v>1.829</c:v>
                </c:pt>
                <c:pt idx="27">
                  <c:v>2.4379999999999997</c:v>
                </c:pt>
                <c:pt idx="28">
                  <c:v>0.61000000000000065</c:v>
                </c:pt>
                <c:pt idx="29">
                  <c:v>0.61000000000000065</c:v>
                </c:pt>
                <c:pt idx="30">
                  <c:v>0.61000000000000065</c:v>
                </c:pt>
                <c:pt idx="31">
                  <c:v>1.218999999999989</c:v>
                </c:pt>
                <c:pt idx="32">
                  <c:v>1.218999999999989</c:v>
                </c:pt>
                <c:pt idx="33">
                  <c:v>1.218999999999989</c:v>
                </c:pt>
                <c:pt idx="34">
                  <c:v>1.218999999999989</c:v>
                </c:pt>
                <c:pt idx="35">
                  <c:v>1.218999999999989</c:v>
                </c:pt>
                <c:pt idx="36">
                  <c:v>3.048</c:v>
                </c:pt>
                <c:pt idx="37">
                  <c:v>1.218999999999989</c:v>
                </c:pt>
                <c:pt idx="38">
                  <c:v>0.61000000000000065</c:v>
                </c:pt>
                <c:pt idx="39">
                  <c:v>1.218999999999989</c:v>
                </c:pt>
                <c:pt idx="40">
                  <c:v>1.218999999999989</c:v>
                </c:pt>
                <c:pt idx="41">
                  <c:v>2.4379999999999997</c:v>
                </c:pt>
                <c:pt idx="42">
                  <c:v>1.829</c:v>
                </c:pt>
                <c:pt idx="43">
                  <c:v>1.829</c:v>
                </c:pt>
                <c:pt idx="44">
                  <c:v>0.61000000000000065</c:v>
                </c:pt>
                <c:pt idx="45">
                  <c:v>1.218999999999989</c:v>
                </c:pt>
                <c:pt idx="46">
                  <c:v>4.8769999999999998</c:v>
                </c:pt>
                <c:pt idx="47">
                  <c:v>0.61000000000000065</c:v>
                </c:pt>
                <c:pt idx="48">
                  <c:v>1.218999999999989</c:v>
                </c:pt>
                <c:pt idx="49">
                  <c:v>7.3149999999999755</c:v>
                </c:pt>
                <c:pt idx="50">
                  <c:v>1.218999999999989</c:v>
                </c:pt>
                <c:pt idx="51">
                  <c:v>1.218999999999989</c:v>
                </c:pt>
                <c:pt idx="52">
                  <c:v>0.61000000000000065</c:v>
                </c:pt>
                <c:pt idx="53">
                  <c:v>1.218999999999989</c:v>
                </c:pt>
                <c:pt idx="54">
                  <c:v>1.218999999999989</c:v>
                </c:pt>
                <c:pt idx="55">
                  <c:v>1.218999999999989</c:v>
                </c:pt>
                <c:pt idx="56">
                  <c:v>2.4379999999999997</c:v>
                </c:pt>
                <c:pt idx="57">
                  <c:v>1.218999999999989</c:v>
                </c:pt>
                <c:pt idx="58">
                  <c:v>4.8769999999999998</c:v>
                </c:pt>
                <c:pt idx="59">
                  <c:v>1.829</c:v>
                </c:pt>
                <c:pt idx="60">
                  <c:v>2.4379999999999997</c:v>
                </c:pt>
                <c:pt idx="61">
                  <c:v>1.218999999999989</c:v>
                </c:pt>
                <c:pt idx="62">
                  <c:v>0.61000000000000065</c:v>
                </c:pt>
                <c:pt idx="63">
                  <c:v>3.048</c:v>
                </c:pt>
              </c:numCache>
            </c:numRef>
          </c:yVal>
        </c:ser>
        <c:ser>
          <c:idx val="1"/>
          <c:order val="1"/>
          <c:tx>
            <c:v>Prediccion Clasificador</c:v>
          </c:tx>
          <c:spPr>
            <a:ln w="22225">
              <a:solidFill>
                <a:srgbClr val="FF0000"/>
              </a:solidFill>
            </a:ln>
          </c:spPr>
          <c:marker>
            <c:symbol val="diamond"/>
            <c:size val="4"/>
          </c:marker>
          <c:xVal>
            <c:strRef>
              <c:f>Sheet1!$A$1:$A$64</c:f>
              <c:strCache>
                <c:ptCount val="64"/>
                <c:pt idx="0">
                  <c:v>inst#,</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strCache>
            </c:strRef>
          </c:xVal>
          <c:yVal>
            <c:numRef>
              <c:f>Sheet1!$C$1:$C$64</c:f>
              <c:numCache>
                <c:formatCode>General</c:formatCode>
                <c:ptCount val="64"/>
                <c:pt idx="0">
                  <c:v>0</c:v>
                </c:pt>
                <c:pt idx="1">
                  <c:v>1.103</c:v>
                </c:pt>
                <c:pt idx="2">
                  <c:v>1.3580000000000001</c:v>
                </c:pt>
                <c:pt idx="3">
                  <c:v>4.9340000000000002</c:v>
                </c:pt>
                <c:pt idx="4">
                  <c:v>1.02</c:v>
                </c:pt>
                <c:pt idx="5">
                  <c:v>0.97700000000000065</c:v>
                </c:pt>
                <c:pt idx="6">
                  <c:v>1.03</c:v>
                </c:pt>
                <c:pt idx="7">
                  <c:v>0.97700000000000065</c:v>
                </c:pt>
                <c:pt idx="8">
                  <c:v>1.153</c:v>
                </c:pt>
                <c:pt idx="9">
                  <c:v>1.3560000000000001</c:v>
                </c:pt>
                <c:pt idx="10">
                  <c:v>1.121</c:v>
                </c:pt>
                <c:pt idx="11">
                  <c:v>2.9569999999999967</c:v>
                </c:pt>
                <c:pt idx="12">
                  <c:v>2.2909999999999999</c:v>
                </c:pt>
                <c:pt idx="13">
                  <c:v>0.96900000000000064</c:v>
                </c:pt>
                <c:pt idx="14">
                  <c:v>1.2769999999999901</c:v>
                </c:pt>
                <c:pt idx="15">
                  <c:v>3.0789999999999997</c:v>
                </c:pt>
                <c:pt idx="16">
                  <c:v>1.137</c:v>
                </c:pt>
                <c:pt idx="17">
                  <c:v>1.1990000000000001</c:v>
                </c:pt>
                <c:pt idx="18">
                  <c:v>1.0249999999999901</c:v>
                </c:pt>
                <c:pt idx="19">
                  <c:v>1.0409999999999908</c:v>
                </c:pt>
                <c:pt idx="20">
                  <c:v>1.9940000000000098</c:v>
                </c:pt>
                <c:pt idx="21">
                  <c:v>2.6759999999999997</c:v>
                </c:pt>
                <c:pt idx="22">
                  <c:v>2.258</c:v>
                </c:pt>
                <c:pt idx="23">
                  <c:v>0.93799999999999994</c:v>
                </c:pt>
                <c:pt idx="24">
                  <c:v>1.159</c:v>
                </c:pt>
                <c:pt idx="25">
                  <c:v>0.89300000000000002</c:v>
                </c:pt>
                <c:pt idx="26">
                  <c:v>1.0580000000000001</c:v>
                </c:pt>
                <c:pt idx="27">
                  <c:v>1.657</c:v>
                </c:pt>
                <c:pt idx="28">
                  <c:v>1.367</c:v>
                </c:pt>
                <c:pt idx="29">
                  <c:v>1.32</c:v>
                </c:pt>
                <c:pt idx="30">
                  <c:v>1.127</c:v>
                </c:pt>
                <c:pt idx="31">
                  <c:v>1.1619999999999904</c:v>
                </c:pt>
                <c:pt idx="32">
                  <c:v>1.175</c:v>
                </c:pt>
                <c:pt idx="33">
                  <c:v>1.635</c:v>
                </c:pt>
                <c:pt idx="34">
                  <c:v>2.3759999999999977</c:v>
                </c:pt>
                <c:pt idx="35">
                  <c:v>2.0880000000000001</c:v>
                </c:pt>
                <c:pt idx="36">
                  <c:v>1.9540000000000088</c:v>
                </c:pt>
                <c:pt idx="37">
                  <c:v>1.073</c:v>
                </c:pt>
                <c:pt idx="38">
                  <c:v>0.93200000000000005</c:v>
                </c:pt>
                <c:pt idx="39">
                  <c:v>1.220999999999989</c:v>
                </c:pt>
                <c:pt idx="40">
                  <c:v>1.081</c:v>
                </c:pt>
                <c:pt idx="41">
                  <c:v>3.5019999999999998</c:v>
                </c:pt>
                <c:pt idx="42">
                  <c:v>1.052</c:v>
                </c:pt>
                <c:pt idx="43">
                  <c:v>1.538</c:v>
                </c:pt>
                <c:pt idx="44">
                  <c:v>1.0569999999999911</c:v>
                </c:pt>
                <c:pt idx="45">
                  <c:v>1.028</c:v>
                </c:pt>
                <c:pt idx="46">
                  <c:v>3.6629999999999998</c:v>
                </c:pt>
                <c:pt idx="47">
                  <c:v>0.96500000000000064</c:v>
                </c:pt>
                <c:pt idx="48">
                  <c:v>1.595</c:v>
                </c:pt>
                <c:pt idx="49">
                  <c:v>6.8039999999999985</c:v>
                </c:pt>
                <c:pt idx="50">
                  <c:v>1.0489999999999911</c:v>
                </c:pt>
                <c:pt idx="51">
                  <c:v>1.448999999999989</c:v>
                </c:pt>
                <c:pt idx="52">
                  <c:v>0.91600000000000004</c:v>
                </c:pt>
                <c:pt idx="53">
                  <c:v>0.91700000000000004</c:v>
                </c:pt>
                <c:pt idx="54">
                  <c:v>0.99299999999999999</c:v>
                </c:pt>
                <c:pt idx="55">
                  <c:v>1.165</c:v>
                </c:pt>
                <c:pt idx="56">
                  <c:v>2.363</c:v>
                </c:pt>
                <c:pt idx="57">
                  <c:v>1.0580000000000001</c:v>
                </c:pt>
                <c:pt idx="58">
                  <c:v>5.9459999999999997</c:v>
                </c:pt>
                <c:pt idx="59">
                  <c:v>1.5940000000000001</c:v>
                </c:pt>
                <c:pt idx="60">
                  <c:v>1.599</c:v>
                </c:pt>
                <c:pt idx="61">
                  <c:v>1.5629999999999911</c:v>
                </c:pt>
                <c:pt idx="62">
                  <c:v>0.99199999999999999</c:v>
                </c:pt>
                <c:pt idx="63">
                  <c:v>2.8779999999999997</c:v>
                </c:pt>
              </c:numCache>
            </c:numRef>
          </c:yVal>
        </c:ser>
        <c:axId val="436038272"/>
        <c:axId val="436056832"/>
      </c:scatterChart>
      <c:valAx>
        <c:axId val="436038272"/>
        <c:scaling>
          <c:orientation val="minMax"/>
        </c:scaling>
        <c:axPos val="b"/>
        <c:title>
          <c:tx>
            <c:rich>
              <a:bodyPr/>
              <a:lstStyle/>
              <a:p>
                <a:pPr>
                  <a:defRPr lang="es-AR"/>
                </a:pPr>
                <a:r>
                  <a:rPr lang="es-AR"/>
                  <a:t>Día de observación</a:t>
                </a:r>
              </a:p>
            </c:rich>
          </c:tx>
          <c:layout/>
        </c:title>
        <c:numFmt formatCode="#,##0;\-#,##0" sourceLinked="0"/>
        <c:majorTickMark val="none"/>
        <c:tickLblPos val="nextTo"/>
        <c:txPr>
          <a:bodyPr/>
          <a:lstStyle/>
          <a:p>
            <a:pPr>
              <a:defRPr lang="es-AR" baseline="0"/>
            </a:pPr>
            <a:endParaRPr lang="es-AR"/>
          </a:p>
        </c:txPr>
        <c:crossAx val="436056832"/>
        <c:crosses val="autoZero"/>
        <c:crossBetween val="midCat"/>
        <c:majorUnit val="5"/>
      </c:valAx>
      <c:valAx>
        <c:axId val="436056832"/>
        <c:scaling>
          <c:orientation val="minMax"/>
        </c:scaling>
        <c:axPos val="l"/>
        <c:majorGridlines/>
        <c:title>
          <c:tx>
            <c:rich>
              <a:bodyPr/>
              <a:lstStyle/>
              <a:p>
                <a:pPr>
                  <a:defRPr lang="es-AR"/>
                </a:pPr>
                <a:r>
                  <a:rPr lang="es-AR"/>
                  <a:t>Altura de ola (mts.)</a:t>
                </a:r>
              </a:p>
            </c:rich>
          </c:tx>
          <c:layout>
            <c:manualLayout>
              <c:xMode val="edge"/>
              <c:yMode val="edge"/>
              <c:x val="3.0155252103157052E-3"/>
              <c:y val="0.29042414159711138"/>
            </c:manualLayout>
          </c:layout>
        </c:title>
        <c:numFmt formatCode="General" sourceLinked="1"/>
        <c:majorTickMark val="none"/>
        <c:tickLblPos val="nextTo"/>
        <c:txPr>
          <a:bodyPr/>
          <a:lstStyle/>
          <a:p>
            <a:pPr>
              <a:defRPr lang="es-AR"/>
            </a:pPr>
            <a:endParaRPr lang="es-AR"/>
          </a:p>
        </c:txPr>
        <c:crossAx val="436038272"/>
        <c:crosses val="autoZero"/>
        <c:crossBetween val="midCat"/>
      </c:valAx>
    </c:plotArea>
    <c:legend>
      <c:legendPos val="r"/>
      <c:layout>
        <c:manualLayout>
          <c:xMode val="edge"/>
          <c:yMode val="edge"/>
          <c:x val="0.74133589770230268"/>
          <c:y val="0.71233526043915962"/>
          <c:w val="0.24201434347572576"/>
          <c:h val="0.16317756172635517"/>
        </c:manualLayout>
      </c:layout>
      <c:txPr>
        <a:bodyPr/>
        <a:lstStyle/>
        <a:p>
          <a:pPr>
            <a:defRPr lang="es-AR"/>
          </a:pPr>
          <a:endParaRPr lang="es-AR"/>
        </a:p>
      </c:txPr>
    </c:legend>
    <c:plotVisOnly val="1"/>
  </c:chart>
  <c:externalData r:id="rId1"/>
</c:chartSpace>
</file>

<file path=ppt/charts/chart5.xml><?xml version="1.0" encoding="utf-8"?>
<c:chartSpace xmlns:c="http://schemas.openxmlformats.org/drawingml/2006/chart" xmlns:a="http://schemas.openxmlformats.org/drawingml/2006/main" xmlns:r="http://schemas.openxmlformats.org/officeDocument/2006/relationships">
  <c:date1904 val="1"/>
  <c:lang val="es-AR"/>
  <c:chart>
    <c:autoTitleDeleted val="1"/>
    <c:plotArea>
      <c:layout>
        <c:manualLayout>
          <c:layoutTarget val="inner"/>
          <c:xMode val="edge"/>
          <c:yMode val="edge"/>
          <c:x val="0.10048349150099888"/>
          <c:y val="4.1238940589567646E-2"/>
          <c:w val="0.87042860499284569"/>
          <c:h val="0.75935138208448782"/>
        </c:manualLayout>
      </c:layout>
      <c:scatterChart>
        <c:scatterStyle val="lineMarker"/>
        <c:ser>
          <c:idx val="0"/>
          <c:order val="0"/>
          <c:tx>
            <c:v>Observacion Visual</c:v>
          </c:tx>
          <c:spPr>
            <a:ln w="28575">
              <a:noFill/>
            </a:ln>
          </c:spPr>
          <c:xVal>
            <c:numRef>
              <c:f>Sheet1!$E$2:$E$65</c:f>
              <c:numCache>
                <c:formatCode>General</c:formatCode>
                <c:ptCount val="64"/>
                <c:pt idx="0">
                  <c:v>1.8</c:v>
                </c:pt>
                <c:pt idx="1">
                  <c:v>3.2600000000000002</c:v>
                </c:pt>
                <c:pt idx="2">
                  <c:v>4.5</c:v>
                </c:pt>
                <c:pt idx="3">
                  <c:v>2.13</c:v>
                </c:pt>
                <c:pt idx="4">
                  <c:v>2.2200000000000002</c:v>
                </c:pt>
                <c:pt idx="5">
                  <c:v>1.61</c:v>
                </c:pt>
                <c:pt idx="6">
                  <c:v>1.87</c:v>
                </c:pt>
                <c:pt idx="7">
                  <c:v>1.9500000000000088</c:v>
                </c:pt>
                <c:pt idx="8">
                  <c:v>2.4899999999999998</c:v>
                </c:pt>
                <c:pt idx="9">
                  <c:v>1.6800000000000088</c:v>
                </c:pt>
                <c:pt idx="10">
                  <c:v>2.98</c:v>
                </c:pt>
                <c:pt idx="11">
                  <c:v>1.4</c:v>
                </c:pt>
                <c:pt idx="12">
                  <c:v>1.6400000000000001</c:v>
                </c:pt>
                <c:pt idx="13">
                  <c:v>2.2799999999999998</c:v>
                </c:pt>
                <c:pt idx="14">
                  <c:v>3.3099999999999987</c:v>
                </c:pt>
                <c:pt idx="15">
                  <c:v>1.9500000000000088</c:v>
                </c:pt>
                <c:pt idx="16">
                  <c:v>1.4</c:v>
                </c:pt>
                <c:pt idx="17">
                  <c:v>1.72</c:v>
                </c:pt>
                <c:pt idx="18">
                  <c:v>1.28</c:v>
                </c:pt>
                <c:pt idx="19">
                  <c:v>3.02</c:v>
                </c:pt>
                <c:pt idx="20">
                  <c:v>3.08</c:v>
                </c:pt>
                <c:pt idx="21">
                  <c:v>1.86</c:v>
                </c:pt>
                <c:pt idx="22">
                  <c:v>1.5</c:v>
                </c:pt>
                <c:pt idx="23">
                  <c:v>2.69</c:v>
                </c:pt>
                <c:pt idx="24">
                  <c:v>1.45</c:v>
                </c:pt>
                <c:pt idx="25">
                  <c:v>1.9900000000000098</c:v>
                </c:pt>
                <c:pt idx="26">
                  <c:v>3</c:v>
                </c:pt>
                <c:pt idx="27">
                  <c:v>2.1</c:v>
                </c:pt>
                <c:pt idx="28">
                  <c:v>2.52</c:v>
                </c:pt>
                <c:pt idx="29">
                  <c:v>2.12</c:v>
                </c:pt>
                <c:pt idx="30">
                  <c:v>1.47</c:v>
                </c:pt>
                <c:pt idx="31">
                  <c:v>5.53</c:v>
                </c:pt>
                <c:pt idx="32">
                  <c:v>2.82</c:v>
                </c:pt>
                <c:pt idx="33">
                  <c:v>3.13</c:v>
                </c:pt>
                <c:pt idx="34">
                  <c:v>2.56</c:v>
                </c:pt>
                <c:pt idx="35">
                  <c:v>2.11</c:v>
                </c:pt>
                <c:pt idx="36">
                  <c:v>2.25</c:v>
                </c:pt>
                <c:pt idx="37">
                  <c:v>1.73</c:v>
                </c:pt>
                <c:pt idx="38">
                  <c:v>2.04</c:v>
                </c:pt>
                <c:pt idx="39">
                  <c:v>1.9600000000000088</c:v>
                </c:pt>
                <c:pt idx="40">
                  <c:v>3.09</c:v>
                </c:pt>
                <c:pt idx="41">
                  <c:v>1.76</c:v>
                </c:pt>
                <c:pt idx="42">
                  <c:v>2.0099999999999998</c:v>
                </c:pt>
                <c:pt idx="43">
                  <c:v>1.54</c:v>
                </c:pt>
                <c:pt idx="44">
                  <c:v>1.9000000000000001</c:v>
                </c:pt>
                <c:pt idx="45">
                  <c:v>4.24</c:v>
                </c:pt>
                <c:pt idx="46">
                  <c:v>1.56</c:v>
                </c:pt>
                <c:pt idx="47">
                  <c:v>1.8800000000000001</c:v>
                </c:pt>
                <c:pt idx="48">
                  <c:v>5.63</c:v>
                </c:pt>
                <c:pt idx="49">
                  <c:v>2.27</c:v>
                </c:pt>
                <c:pt idx="50">
                  <c:v>3.16</c:v>
                </c:pt>
                <c:pt idx="51">
                  <c:v>4.5999999999999996</c:v>
                </c:pt>
                <c:pt idx="52">
                  <c:v>1.6500000000000001</c:v>
                </c:pt>
                <c:pt idx="53">
                  <c:v>2.3699999999999997</c:v>
                </c:pt>
                <c:pt idx="54">
                  <c:v>1.8</c:v>
                </c:pt>
                <c:pt idx="55">
                  <c:v>2.82</c:v>
                </c:pt>
                <c:pt idx="56">
                  <c:v>2</c:v>
                </c:pt>
                <c:pt idx="57">
                  <c:v>5.48</c:v>
                </c:pt>
                <c:pt idx="58">
                  <c:v>3.57</c:v>
                </c:pt>
                <c:pt idx="59">
                  <c:v>2.56</c:v>
                </c:pt>
                <c:pt idx="60">
                  <c:v>2.4</c:v>
                </c:pt>
                <c:pt idx="61">
                  <c:v>1.82</c:v>
                </c:pt>
                <c:pt idx="62">
                  <c:v>3.06</c:v>
                </c:pt>
                <c:pt idx="63">
                  <c:v>2.0099999999999998</c:v>
                </c:pt>
              </c:numCache>
            </c:numRef>
          </c:xVal>
          <c:yVal>
            <c:numRef>
              <c:f>Sheet1!$B$2:$B$65</c:f>
              <c:numCache>
                <c:formatCode>General</c:formatCode>
                <c:ptCount val="64"/>
                <c:pt idx="0">
                  <c:v>1.218999999999989</c:v>
                </c:pt>
                <c:pt idx="1">
                  <c:v>2.4379999999999997</c:v>
                </c:pt>
                <c:pt idx="2">
                  <c:v>3.6579999999999999</c:v>
                </c:pt>
                <c:pt idx="3">
                  <c:v>1.829</c:v>
                </c:pt>
                <c:pt idx="4">
                  <c:v>1.218999999999989</c:v>
                </c:pt>
                <c:pt idx="5">
                  <c:v>1.218999999999989</c:v>
                </c:pt>
                <c:pt idx="6">
                  <c:v>1.218999999999989</c:v>
                </c:pt>
                <c:pt idx="7">
                  <c:v>2.4379999999999997</c:v>
                </c:pt>
                <c:pt idx="8">
                  <c:v>1.218999999999989</c:v>
                </c:pt>
                <c:pt idx="9">
                  <c:v>0.61000000000000065</c:v>
                </c:pt>
                <c:pt idx="10">
                  <c:v>3.048</c:v>
                </c:pt>
                <c:pt idx="11">
                  <c:v>1.218999999999989</c:v>
                </c:pt>
                <c:pt idx="12">
                  <c:v>0.61000000000000065</c:v>
                </c:pt>
                <c:pt idx="13">
                  <c:v>1.218999999999989</c:v>
                </c:pt>
                <c:pt idx="14">
                  <c:v>2.4379999999999997</c:v>
                </c:pt>
                <c:pt idx="15">
                  <c:v>1.218999999999989</c:v>
                </c:pt>
                <c:pt idx="16">
                  <c:v>1.218999999999989</c:v>
                </c:pt>
                <c:pt idx="17">
                  <c:v>0.61000000000000065</c:v>
                </c:pt>
                <c:pt idx="18">
                  <c:v>0.61000000000000065</c:v>
                </c:pt>
                <c:pt idx="19">
                  <c:v>1.829</c:v>
                </c:pt>
                <c:pt idx="20">
                  <c:v>3.048</c:v>
                </c:pt>
                <c:pt idx="21">
                  <c:v>3.048</c:v>
                </c:pt>
                <c:pt idx="22">
                  <c:v>1.218999999999989</c:v>
                </c:pt>
                <c:pt idx="23">
                  <c:v>1.829</c:v>
                </c:pt>
                <c:pt idx="24">
                  <c:v>0.61000000000000065</c:v>
                </c:pt>
                <c:pt idx="25">
                  <c:v>1.829</c:v>
                </c:pt>
                <c:pt idx="26">
                  <c:v>2.4379999999999997</c:v>
                </c:pt>
                <c:pt idx="27">
                  <c:v>0.61000000000000065</c:v>
                </c:pt>
                <c:pt idx="28">
                  <c:v>0.61000000000000065</c:v>
                </c:pt>
                <c:pt idx="29">
                  <c:v>0.61000000000000065</c:v>
                </c:pt>
                <c:pt idx="30">
                  <c:v>1.218999999999989</c:v>
                </c:pt>
                <c:pt idx="31">
                  <c:v>1.218999999999989</c:v>
                </c:pt>
                <c:pt idx="32">
                  <c:v>1.218999999999989</c:v>
                </c:pt>
                <c:pt idx="33">
                  <c:v>1.218999999999989</c:v>
                </c:pt>
                <c:pt idx="34">
                  <c:v>1.218999999999989</c:v>
                </c:pt>
                <c:pt idx="35">
                  <c:v>3.048</c:v>
                </c:pt>
                <c:pt idx="36">
                  <c:v>1.218999999999989</c:v>
                </c:pt>
                <c:pt idx="37">
                  <c:v>0.61000000000000065</c:v>
                </c:pt>
                <c:pt idx="38">
                  <c:v>1.218999999999989</c:v>
                </c:pt>
                <c:pt idx="39">
                  <c:v>1.218999999999989</c:v>
                </c:pt>
                <c:pt idx="40">
                  <c:v>2.4379999999999997</c:v>
                </c:pt>
                <c:pt idx="41">
                  <c:v>1.829</c:v>
                </c:pt>
                <c:pt idx="42">
                  <c:v>1.829</c:v>
                </c:pt>
                <c:pt idx="43">
                  <c:v>0.61000000000000065</c:v>
                </c:pt>
                <c:pt idx="44">
                  <c:v>1.218999999999989</c:v>
                </c:pt>
                <c:pt idx="45">
                  <c:v>4.8769999999999998</c:v>
                </c:pt>
                <c:pt idx="46">
                  <c:v>0.61000000000000065</c:v>
                </c:pt>
                <c:pt idx="47">
                  <c:v>1.218999999999989</c:v>
                </c:pt>
                <c:pt idx="48">
                  <c:v>7.3149999999999755</c:v>
                </c:pt>
                <c:pt idx="49">
                  <c:v>1.218999999999989</c:v>
                </c:pt>
                <c:pt idx="50">
                  <c:v>1.218999999999989</c:v>
                </c:pt>
                <c:pt idx="51">
                  <c:v>0.61000000000000065</c:v>
                </c:pt>
                <c:pt idx="52">
                  <c:v>1.218999999999989</c:v>
                </c:pt>
                <c:pt idx="53">
                  <c:v>1.218999999999989</c:v>
                </c:pt>
                <c:pt idx="54">
                  <c:v>1.218999999999989</c:v>
                </c:pt>
                <c:pt idx="55">
                  <c:v>2.4379999999999997</c:v>
                </c:pt>
                <c:pt idx="56">
                  <c:v>1.218999999999989</c:v>
                </c:pt>
                <c:pt idx="57">
                  <c:v>4.8769999999999998</c:v>
                </c:pt>
                <c:pt idx="58">
                  <c:v>1.829</c:v>
                </c:pt>
                <c:pt idx="59">
                  <c:v>2.4379999999999997</c:v>
                </c:pt>
                <c:pt idx="60">
                  <c:v>1.218999999999989</c:v>
                </c:pt>
                <c:pt idx="61">
                  <c:v>0.61000000000000065</c:v>
                </c:pt>
                <c:pt idx="62">
                  <c:v>3.048</c:v>
                </c:pt>
                <c:pt idx="63">
                  <c:v>1.218999999999989</c:v>
                </c:pt>
              </c:numCache>
            </c:numRef>
          </c:yVal>
        </c:ser>
        <c:ser>
          <c:idx val="1"/>
          <c:order val="1"/>
          <c:spPr>
            <a:ln w="34925">
              <a:solidFill>
                <a:srgbClr val="9BBB59">
                  <a:lumMod val="60000"/>
                  <a:lumOff val="40000"/>
                </a:srgbClr>
              </a:solidFill>
            </a:ln>
          </c:spPr>
          <c:marker>
            <c:symbol val="none"/>
          </c:marker>
          <c:xVal>
            <c:numRef>
              <c:f>Sheet1!$O$4:$O$14</c:f>
              <c:numCache>
                <c:formatCode>General</c:formatCode>
                <c:ptCount val="11"/>
                <c:pt idx="0">
                  <c:v>0</c:v>
                </c:pt>
                <c:pt idx="1">
                  <c:v>1</c:v>
                </c:pt>
                <c:pt idx="2">
                  <c:v>2</c:v>
                </c:pt>
                <c:pt idx="3">
                  <c:v>3</c:v>
                </c:pt>
                <c:pt idx="4">
                  <c:v>4</c:v>
                </c:pt>
                <c:pt idx="5">
                  <c:v>5</c:v>
                </c:pt>
                <c:pt idx="6">
                  <c:v>6</c:v>
                </c:pt>
                <c:pt idx="7">
                  <c:v>7</c:v>
                </c:pt>
                <c:pt idx="8">
                  <c:v>8</c:v>
                </c:pt>
                <c:pt idx="9">
                  <c:v>9</c:v>
                </c:pt>
                <c:pt idx="10">
                  <c:v>10</c:v>
                </c:pt>
              </c:numCache>
            </c:numRef>
          </c:xVal>
          <c:yVal>
            <c:numRef>
              <c:f>Sheet1!$O$4:$O$14</c:f>
              <c:numCache>
                <c:formatCode>General</c:formatCode>
                <c:ptCount val="11"/>
                <c:pt idx="0">
                  <c:v>0</c:v>
                </c:pt>
                <c:pt idx="1">
                  <c:v>1</c:v>
                </c:pt>
                <c:pt idx="2">
                  <c:v>2</c:v>
                </c:pt>
                <c:pt idx="3">
                  <c:v>3</c:v>
                </c:pt>
                <c:pt idx="4">
                  <c:v>4</c:v>
                </c:pt>
                <c:pt idx="5">
                  <c:v>5</c:v>
                </c:pt>
                <c:pt idx="6">
                  <c:v>6</c:v>
                </c:pt>
                <c:pt idx="7">
                  <c:v>7</c:v>
                </c:pt>
                <c:pt idx="8">
                  <c:v>8</c:v>
                </c:pt>
                <c:pt idx="9">
                  <c:v>9</c:v>
                </c:pt>
                <c:pt idx="10">
                  <c:v>10</c:v>
                </c:pt>
              </c:numCache>
            </c:numRef>
          </c:yVal>
        </c:ser>
        <c:axId val="436111616"/>
        <c:axId val="436117888"/>
      </c:scatterChart>
      <c:valAx>
        <c:axId val="436111616"/>
        <c:scaling>
          <c:orientation val="minMax"/>
          <c:max val="8"/>
        </c:scaling>
        <c:axPos val="b"/>
        <c:minorGridlines/>
        <c:title>
          <c:tx>
            <c:rich>
              <a:bodyPr/>
              <a:lstStyle/>
              <a:p>
                <a:pPr>
                  <a:defRPr lang="es-AR"/>
                </a:pPr>
                <a:r>
                  <a:rPr lang="es-AR"/>
                  <a:t>Wave</a:t>
                </a:r>
                <a:r>
                  <a:rPr lang="es-AR" baseline="0"/>
                  <a:t>Watch III (Altura en mts.)</a:t>
                </a:r>
                <a:endParaRPr lang="es-AR"/>
              </a:p>
            </c:rich>
          </c:tx>
          <c:layout/>
        </c:title>
        <c:numFmt formatCode="#,##0;\-#,##0" sourceLinked="0"/>
        <c:tickLblPos val="nextTo"/>
        <c:txPr>
          <a:bodyPr/>
          <a:lstStyle/>
          <a:p>
            <a:pPr>
              <a:defRPr lang="es-AR" baseline="0"/>
            </a:pPr>
            <a:endParaRPr lang="es-AR"/>
          </a:p>
        </c:txPr>
        <c:crossAx val="436117888"/>
        <c:crosses val="autoZero"/>
        <c:crossBetween val="midCat"/>
        <c:majorUnit val="2"/>
      </c:valAx>
      <c:valAx>
        <c:axId val="436117888"/>
        <c:scaling>
          <c:orientation val="minMax"/>
        </c:scaling>
        <c:axPos val="l"/>
        <c:majorGridlines/>
        <c:minorGridlines/>
        <c:title>
          <c:tx>
            <c:rich>
              <a:bodyPr/>
              <a:lstStyle/>
              <a:p>
                <a:pPr>
                  <a:defRPr lang="es-AR"/>
                </a:pPr>
                <a:r>
                  <a:rPr lang="es-AR"/>
                  <a:t>Observación Visual (Altura</a:t>
                </a:r>
                <a:r>
                  <a:rPr lang="es-AR" baseline="0"/>
                  <a:t> en </a:t>
                </a:r>
                <a:r>
                  <a:rPr lang="es-AR"/>
                  <a:t>mts.)</a:t>
                </a:r>
              </a:p>
            </c:rich>
          </c:tx>
          <c:layout/>
        </c:title>
        <c:numFmt formatCode="General" sourceLinked="1"/>
        <c:tickLblPos val="nextTo"/>
        <c:txPr>
          <a:bodyPr/>
          <a:lstStyle/>
          <a:p>
            <a:pPr>
              <a:defRPr lang="es-AR"/>
            </a:pPr>
            <a:endParaRPr lang="es-AR"/>
          </a:p>
        </c:txPr>
        <c:crossAx val="436111616"/>
        <c:crosses val="autoZero"/>
        <c:crossBetween val="midCat"/>
      </c:valAx>
    </c:plotArea>
    <c:plotVisOnly val="1"/>
  </c:chart>
  <c:externalData r:id="rId1"/>
</c:chartSpace>
</file>

<file path=ppt/charts/chart6.xml><?xml version="1.0" encoding="utf-8"?>
<c:chartSpace xmlns:c="http://schemas.openxmlformats.org/drawingml/2006/chart" xmlns:a="http://schemas.openxmlformats.org/drawingml/2006/main" xmlns:r="http://schemas.openxmlformats.org/officeDocument/2006/relationships">
  <c:date1904 val="1"/>
  <c:lang val="es-AR"/>
  <c:chart>
    <c:autoTitleDeleted val="1"/>
    <c:plotArea>
      <c:layout>
        <c:manualLayout>
          <c:layoutTarget val="inner"/>
          <c:xMode val="edge"/>
          <c:yMode val="edge"/>
          <c:x val="0.10048349150099888"/>
          <c:y val="4.1238940589567646E-2"/>
          <c:w val="0.87042860499284569"/>
          <c:h val="0.7593513820844876"/>
        </c:manualLayout>
      </c:layout>
      <c:scatterChart>
        <c:scatterStyle val="lineMarker"/>
        <c:ser>
          <c:idx val="0"/>
          <c:order val="0"/>
          <c:tx>
            <c:v>Observacion Visual</c:v>
          </c:tx>
          <c:spPr>
            <a:ln w="28575">
              <a:noFill/>
            </a:ln>
          </c:spPr>
          <c:xVal>
            <c:numRef>
              <c:f>Sheet1!$C$2:$C$65</c:f>
              <c:numCache>
                <c:formatCode>General</c:formatCode>
                <c:ptCount val="64"/>
                <c:pt idx="0">
                  <c:v>1.103</c:v>
                </c:pt>
                <c:pt idx="1">
                  <c:v>1.3580000000000001</c:v>
                </c:pt>
                <c:pt idx="2">
                  <c:v>4.9340000000000002</c:v>
                </c:pt>
                <c:pt idx="3">
                  <c:v>1.02</c:v>
                </c:pt>
                <c:pt idx="4">
                  <c:v>0.97700000000000065</c:v>
                </c:pt>
                <c:pt idx="5">
                  <c:v>1.03</c:v>
                </c:pt>
                <c:pt idx="6">
                  <c:v>0.97700000000000065</c:v>
                </c:pt>
                <c:pt idx="7">
                  <c:v>1.153</c:v>
                </c:pt>
                <c:pt idx="8">
                  <c:v>1.3560000000000001</c:v>
                </c:pt>
                <c:pt idx="9">
                  <c:v>1.121</c:v>
                </c:pt>
                <c:pt idx="10">
                  <c:v>2.9569999999999967</c:v>
                </c:pt>
                <c:pt idx="11">
                  <c:v>2.2909999999999999</c:v>
                </c:pt>
                <c:pt idx="12">
                  <c:v>0.96900000000000064</c:v>
                </c:pt>
                <c:pt idx="13">
                  <c:v>1.2769999999999901</c:v>
                </c:pt>
                <c:pt idx="14">
                  <c:v>3.0789999999999997</c:v>
                </c:pt>
                <c:pt idx="15">
                  <c:v>1.137</c:v>
                </c:pt>
                <c:pt idx="16">
                  <c:v>1.1990000000000001</c:v>
                </c:pt>
                <c:pt idx="17">
                  <c:v>1.0249999999999901</c:v>
                </c:pt>
                <c:pt idx="18">
                  <c:v>1.0409999999999908</c:v>
                </c:pt>
                <c:pt idx="19">
                  <c:v>1.9940000000000098</c:v>
                </c:pt>
                <c:pt idx="20">
                  <c:v>2.6759999999999997</c:v>
                </c:pt>
                <c:pt idx="21">
                  <c:v>2.258</c:v>
                </c:pt>
                <c:pt idx="22">
                  <c:v>0.93799999999999994</c:v>
                </c:pt>
                <c:pt idx="23">
                  <c:v>1.159</c:v>
                </c:pt>
                <c:pt idx="24">
                  <c:v>0.89300000000000002</c:v>
                </c:pt>
                <c:pt idx="25">
                  <c:v>1.0580000000000001</c:v>
                </c:pt>
                <c:pt idx="26">
                  <c:v>1.657</c:v>
                </c:pt>
                <c:pt idx="27">
                  <c:v>1.367</c:v>
                </c:pt>
                <c:pt idx="28">
                  <c:v>1.32</c:v>
                </c:pt>
                <c:pt idx="29">
                  <c:v>1.127</c:v>
                </c:pt>
                <c:pt idx="30">
                  <c:v>1.1619999999999904</c:v>
                </c:pt>
                <c:pt idx="31">
                  <c:v>1.175</c:v>
                </c:pt>
                <c:pt idx="32">
                  <c:v>1.635</c:v>
                </c:pt>
                <c:pt idx="33">
                  <c:v>2.3759999999999977</c:v>
                </c:pt>
                <c:pt idx="34">
                  <c:v>2.0880000000000001</c:v>
                </c:pt>
                <c:pt idx="35">
                  <c:v>1.9540000000000088</c:v>
                </c:pt>
                <c:pt idx="36">
                  <c:v>1.073</c:v>
                </c:pt>
                <c:pt idx="37">
                  <c:v>0.93200000000000005</c:v>
                </c:pt>
                <c:pt idx="38">
                  <c:v>1.220999999999989</c:v>
                </c:pt>
                <c:pt idx="39">
                  <c:v>1.081</c:v>
                </c:pt>
                <c:pt idx="40">
                  <c:v>3.5019999999999998</c:v>
                </c:pt>
                <c:pt idx="41">
                  <c:v>1.052</c:v>
                </c:pt>
                <c:pt idx="42">
                  <c:v>1.538</c:v>
                </c:pt>
                <c:pt idx="43">
                  <c:v>1.0569999999999911</c:v>
                </c:pt>
                <c:pt idx="44">
                  <c:v>1.028</c:v>
                </c:pt>
                <c:pt idx="45">
                  <c:v>3.6629999999999998</c:v>
                </c:pt>
                <c:pt idx="46">
                  <c:v>0.96500000000000064</c:v>
                </c:pt>
                <c:pt idx="47">
                  <c:v>1.595</c:v>
                </c:pt>
                <c:pt idx="48">
                  <c:v>6.8039999999999985</c:v>
                </c:pt>
                <c:pt idx="49">
                  <c:v>1.0489999999999911</c:v>
                </c:pt>
                <c:pt idx="50">
                  <c:v>1.448999999999989</c:v>
                </c:pt>
                <c:pt idx="51">
                  <c:v>0.91600000000000004</c:v>
                </c:pt>
                <c:pt idx="52">
                  <c:v>0.91700000000000004</c:v>
                </c:pt>
                <c:pt idx="53">
                  <c:v>0.99299999999999999</c:v>
                </c:pt>
                <c:pt idx="54">
                  <c:v>1.165</c:v>
                </c:pt>
                <c:pt idx="55">
                  <c:v>2.363</c:v>
                </c:pt>
                <c:pt idx="56">
                  <c:v>1.0580000000000001</c:v>
                </c:pt>
                <c:pt idx="57">
                  <c:v>5.9459999999999997</c:v>
                </c:pt>
                <c:pt idx="58">
                  <c:v>1.5940000000000001</c:v>
                </c:pt>
                <c:pt idx="59">
                  <c:v>1.599</c:v>
                </c:pt>
                <c:pt idx="60">
                  <c:v>1.5629999999999911</c:v>
                </c:pt>
                <c:pt idx="61">
                  <c:v>0.99199999999999999</c:v>
                </c:pt>
                <c:pt idx="62">
                  <c:v>2.8779999999999997</c:v>
                </c:pt>
                <c:pt idx="63">
                  <c:v>1.109</c:v>
                </c:pt>
              </c:numCache>
            </c:numRef>
          </c:xVal>
          <c:yVal>
            <c:numRef>
              <c:f>Sheet1!$B$2:$B$65</c:f>
              <c:numCache>
                <c:formatCode>General</c:formatCode>
                <c:ptCount val="64"/>
                <c:pt idx="0">
                  <c:v>1.218999999999989</c:v>
                </c:pt>
                <c:pt idx="1">
                  <c:v>2.4379999999999997</c:v>
                </c:pt>
                <c:pt idx="2">
                  <c:v>3.6579999999999999</c:v>
                </c:pt>
                <c:pt idx="3">
                  <c:v>1.829</c:v>
                </c:pt>
                <c:pt idx="4">
                  <c:v>1.218999999999989</c:v>
                </c:pt>
                <c:pt idx="5">
                  <c:v>1.218999999999989</c:v>
                </c:pt>
                <c:pt idx="6">
                  <c:v>1.218999999999989</c:v>
                </c:pt>
                <c:pt idx="7">
                  <c:v>2.4379999999999997</c:v>
                </c:pt>
                <c:pt idx="8">
                  <c:v>1.218999999999989</c:v>
                </c:pt>
                <c:pt idx="9">
                  <c:v>0.61000000000000065</c:v>
                </c:pt>
                <c:pt idx="10">
                  <c:v>3.048</c:v>
                </c:pt>
                <c:pt idx="11">
                  <c:v>1.218999999999989</c:v>
                </c:pt>
                <c:pt idx="12">
                  <c:v>0.61000000000000065</c:v>
                </c:pt>
                <c:pt idx="13">
                  <c:v>1.218999999999989</c:v>
                </c:pt>
                <c:pt idx="14">
                  <c:v>2.4379999999999997</c:v>
                </c:pt>
                <c:pt idx="15">
                  <c:v>1.218999999999989</c:v>
                </c:pt>
                <c:pt idx="16">
                  <c:v>1.218999999999989</c:v>
                </c:pt>
                <c:pt idx="17">
                  <c:v>0.61000000000000065</c:v>
                </c:pt>
                <c:pt idx="18">
                  <c:v>0.61000000000000065</c:v>
                </c:pt>
                <c:pt idx="19">
                  <c:v>1.829</c:v>
                </c:pt>
                <c:pt idx="20">
                  <c:v>3.048</c:v>
                </c:pt>
                <c:pt idx="21">
                  <c:v>3.048</c:v>
                </c:pt>
                <c:pt idx="22">
                  <c:v>1.218999999999989</c:v>
                </c:pt>
                <c:pt idx="23">
                  <c:v>1.829</c:v>
                </c:pt>
                <c:pt idx="24">
                  <c:v>0.61000000000000065</c:v>
                </c:pt>
                <c:pt idx="25">
                  <c:v>1.829</c:v>
                </c:pt>
                <c:pt idx="26">
                  <c:v>2.4379999999999997</c:v>
                </c:pt>
                <c:pt idx="27">
                  <c:v>0.61000000000000065</c:v>
                </c:pt>
                <c:pt idx="28">
                  <c:v>0.61000000000000065</c:v>
                </c:pt>
                <c:pt idx="29">
                  <c:v>0.61000000000000065</c:v>
                </c:pt>
                <c:pt idx="30">
                  <c:v>1.218999999999989</c:v>
                </c:pt>
                <c:pt idx="31">
                  <c:v>1.218999999999989</c:v>
                </c:pt>
                <c:pt idx="32">
                  <c:v>1.218999999999989</c:v>
                </c:pt>
                <c:pt idx="33">
                  <c:v>1.218999999999989</c:v>
                </c:pt>
                <c:pt idx="34">
                  <c:v>1.218999999999989</c:v>
                </c:pt>
                <c:pt idx="35">
                  <c:v>3.048</c:v>
                </c:pt>
                <c:pt idx="36">
                  <c:v>1.218999999999989</c:v>
                </c:pt>
                <c:pt idx="37">
                  <c:v>0.61000000000000065</c:v>
                </c:pt>
                <c:pt idx="38">
                  <c:v>1.218999999999989</c:v>
                </c:pt>
                <c:pt idx="39">
                  <c:v>1.218999999999989</c:v>
                </c:pt>
                <c:pt idx="40">
                  <c:v>2.4379999999999997</c:v>
                </c:pt>
                <c:pt idx="41">
                  <c:v>1.829</c:v>
                </c:pt>
                <c:pt idx="42">
                  <c:v>1.829</c:v>
                </c:pt>
                <c:pt idx="43">
                  <c:v>0.61000000000000065</c:v>
                </c:pt>
                <c:pt idx="44">
                  <c:v>1.218999999999989</c:v>
                </c:pt>
                <c:pt idx="45">
                  <c:v>4.8769999999999998</c:v>
                </c:pt>
                <c:pt idx="46">
                  <c:v>0.61000000000000065</c:v>
                </c:pt>
                <c:pt idx="47">
                  <c:v>1.218999999999989</c:v>
                </c:pt>
                <c:pt idx="48">
                  <c:v>7.3149999999999755</c:v>
                </c:pt>
                <c:pt idx="49">
                  <c:v>1.218999999999989</c:v>
                </c:pt>
                <c:pt idx="50">
                  <c:v>1.218999999999989</c:v>
                </c:pt>
                <c:pt idx="51">
                  <c:v>0.61000000000000065</c:v>
                </c:pt>
                <c:pt idx="52">
                  <c:v>1.218999999999989</c:v>
                </c:pt>
                <c:pt idx="53">
                  <c:v>1.218999999999989</c:v>
                </c:pt>
                <c:pt idx="54">
                  <c:v>1.218999999999989</c:v>
                </c:pt>
                <c:pt idx="55">
                  <c:v>2.4379999999999997</c:v>
                </c:pt>
                <c:pt idx="56">
                  <c:v>1.218999999999989</c:v>
                </c:pt>
                <c:pt idx="57">
                  <c:v>4.8769999999999998</c:v>
                </c:pt>
                <c:pt idx="58">
                  <c:v>1.829</c:v>
                </c:pt>
                <c:pt idx="59">
                  <c:v>2.4379999999999997</c:v>
                </c:pt>
                <c:pt idx="60">
                  <c:v>1.218999999999989</c:v>
                </c:pt>
                <c:pt idx="61">
                  <c:v>0.61000000000000065</c:v>
                </c:pt>
                <c:pt idx="62">
                  <c:v>3.048</c:v>
                </c:pt>
                <c:pt idx="63">
                  <c:v>1.218999999999989</c:v>
                </c:pt>
              </c:numCache>
            </c:numRef>
          </c:yVal>
        </c:ser>
        <c:ser>
          <c:idx val="1"/>
          <c:order val="1"/>
          <c:spPr>
            <a:ln w="34925">
              <a:solidFill>
                <a:srgbClr val="9BBB59">
                  <a:lumMod val="60000"/>
                  <a:lumOff val="40000"/>
                </a:srgbClr>
              </a:solidFill>
            </a:ln>
          </c:spPr>
          <c:marker>
            <c:symbol val="none"/>
          </c:marker>
          <c:xVal>
            <c:numRef>
              <c:f>Sheet1!$O$4:$O$14</c:f>
              <c:numCache>
                <c:formatCode>General</c:formatCode>
                <c:ptCount val="11"/>
                <c:pt idx="0">
                  <c:v>0</c:v>
                </c:pt>
                <c:pt idx="1">
                  <c:v>1</c:v>
                </c:pt>
                <c:pt idx="2">
                  <c:v>2</c:v>
                </c:pt>
                <c:pt idx="3">
                  <c:v>3</c:v>
                </c:pt>
                <c:pt idx="4">
                  <c:v>4</c:v>
                </c:pt>
                <c:pt idx="5">
                  <c:v>5</c:v>
                </c:pt>
                <c:pt idx="6">
                  <c:v>6</c:v>
                </c:pt>
                <c:pt idx="7">
                  <c:v>7</c:v>
                </c:pt>
                <c:pt idx="8">
                  <c:v>8</c:v>
                </c:pt>
                <c:pt idx="9">
                  <c:v>9</c:v>
                </c:pt>
                <c:pt idx="10">
                  <c:v>10</c:v>
                </c:pt>
              </c:numCache>
            </c:numRef>
          </c:xVal>
          <c:yVal>
            <c:numRef>
              <c:f>Sheet1!$O$4:$O$14</c:f>
              <c:numCache>
                <c:formatCode>General</c:formatCode>
                <c:ptCount val="11"/>
                <c:pt idx="0">
                  <c:v>0</c:v>
                </c:pt>
                <c:pt idx="1">
                  <c:v>1</c:v>
                </c:pt>
                <c:pt idx="2">
                  <c:v>2</c:v>
                </c:pt>
                <c:pt idx="3">
                  <c:v>3</c:v>
                </c:pt>
                <c:pt idx="4">
                  <c:v>4</c:v>
                </c:pt>
                <c:pt idx="5">
                  <c:v>5</c:v>
                </c:pt>
                <c:pt idx="6">
                  <c:v>6</c:v>
                </c:pt>
                <c:pt idx="7">
                  <c:v>7</c:v>
                </c:pt>
                <c:pt idx="8">
                  <c:v>8</c:v>
                </c:pt>
                <c:pt idx="9">
                  <c:v>9</c:v>
                </c:pt>
                <c:pt idx="10">
                  <c:v>10</c:v>
                </c:pt>
              </c:numCache>
            </c:numRef>
          </c:yVal>
        </c:ser>
        <c:axId val="436146560"/>
        <c:axId val="436148480"/>
      </c:scatterChart>
      <c:valAx>
        <c:axId val="436146560"/>
        <c:scaling>
          <c:orientation val="minMax"/>
          <c:max val="8"/>
        </c:scaling>
        <c:axPos val="b"/>
        <c:minorGridlines/>
        <c:title>
          <c:tx>
            <c:rich>
              <a:bodyPr/>
              <a:lstStyle/>
              <a:p>
                <a:pPr>
                  <a:defRPr lang="es-AR"/>
                </a:pPr>
                <a:r>
                  <a:rPr lang="es-AR"/>
                  <a:t>Predicción</a:t>
                </a:r>
                <a:r>
                  <a:rPr lang="es-AR" baseline="0"/>
                  <a:t> SVM (Altura en mts.)</a:t>
                </a:r>
              </a:p>
            </c:rich>
          </c:tx>
          <c:layout/>
        </c:title>
        <c:numFmt formatCode="#,##0;\-#,##0" sourceLinked="0"/>
        <c:tickLblPos val="nextTo"/>
        <c:txPr>
          <a:bodyPr/>
          <a:lstStyle/>
          <a:p>
            <a:pPr>
              <a:defRPr lang="es-AR" baseline="0"/>
            </a:pPr>
            <a:endParaRPr lang="es-AR"/>
          </a:p>
        </c:txPr>
        <c:crossAx val="436148480"/>
        <c:crosses val="autoZero"/>
        <c:crossBetween val="midCat"/>
        <c:majorUnit val="2"/>
      </c:valAx>
      <c:valAx>
        <c:axId val="436148480"/>
        <c:scaling>
          <c:orientation val="minMax"/>
        </c:scaling>
        <c:axPos val="l"/>
        <c:majorGridlines/>
        <c:minorGridlines/>
        <c:title>
          <c:tx>
            <c:rich>
              <a:bodyPr/>
              <a:lstStyle/>
              <a:p>
                <a:pPr>
                  <a:defRPr lang="es-AR"/>
                </a:pPr>
                <a:r>
                  <a:rPr lang="es-AR"/>
                  <a:t>Observacion Visual (Altura en mts.)</a:t>
                </a:r>
              </a:p>
            </c:rich>
          </c:tx>
          <c:layout/>
        </c:title>
        <c:numFmt formatCode="General" sourceLinked="1"/>
        <c:tickLblPos val="nextTo"/>
        <c:txPr>
          <a:bodyPr/>
          <a:lstStyle/>
          <a:p>
            <a:pPr>
              <a:defRPr lang="es-AR"/>
            </a:pPr>
            <a:endParaRPr lang="es-AR"/>
          </a:p>
        </c:txPr>
        <c:crossAx val="436146560"/>
        <c:crosses val="autoZero"/>
        <c:crossBetween val="midCat"/>
      </c:valAx>
    </c:plotArea>
    <c:plotVisOnly val="1"/>
  </c:chart>
  <c:externalData r:id="rId1"/>
</c:chartSpace>
</file>

<file path=ppt/charts/chart7.xml><?xml version="1.0" encoding="utf-8"?>
<c:chartSpace xmlns:c="http://schemas.openxmlformats.org/drawingml/2006/chart" xmlns:a="http://schemas.openxmlformats.org/drawingml/2006/main" xmlns:r="http://schemas.openxmlformats.org/officeDocument/2006/relationships">
  <c:lang val="es-AR"/>
  <c:chart>
    <c:view3D>
      <c:rAngAx val="1"/>
    </c:view3D>
    <c:plotArea>
      <c:layout/>
      <c:bar3DChart>
        <c:barDir val="col"/>
        <c:grouping val="clustered"/>
        <c:ser>
          <c:idx val="0"/>
          <c:order val="0"/>
          <c:tx>
            <c:strRef>
              <c:f>Hoja1!$B$1</c:f>
              <c:strCache>
                <c:ptCount val="1"/>
                <c:pt idx="0">
                  <c:v>Correlación WW3 / Obs. Visual</c:v>
                </c:pt>
              </c:strCache>
            </c:strRef>
          </c:tx>
          <c:cat>
            <c:strRef>
              <c:f>Hoja1!$A$2:$A$6</c:f>
              <c:strCache>
                <c:ptCount val="5"/>
                <c:pt idx="0">
                  <c:v>Makaha</c:v>
                </c:pt>
                <c:pt idx="1">
                  <c:v>Sunset</c:v>
                </c:pt>
                <c:pt idx="2">
                  <c:v>Ala Moana</c:v>
                </c:pt>
                <c:pt idx="3">
                  <c:v>Diamond Head</c:v>
                </c:pt>
                <c:pt idx="4">
                  <c:v>Makapuu</c:v>
                </c:pt>
              </c:strCache>
            </c:strRef>
          </c:cat>
          <c:val>
            <c:numRef>
              <c:f>Hoja1!$B$2:$B$6</c:f>
              <c:numCache>
                <c:formatCode>0%</c:formatCode>
                <c:ptCount val="5"/>
                <c:pt idx="0">
                  <c:v>0.66000000000000081</c:v>
                </c:pt>
                <c:pt idx="1">
                  <c:v>0.82000000000000051</c:v>
                </c:pt>
                <c:pt idx="2">
                  <c:v>0</c:v>
                </c:pt>
                <c:pt idx="3">
                  <c:v>0</c:v>
                </c:pt>
                <c:pt idx="4">
                  <c:v>0.4</c:v>
                </c:pt>
              </c:numCache>
            </c:numRef>
          </c:val>
        </c:ser>
        <c:ser>
          <c:idx val="1"/>
          <c:order val="1"/>
          <c:tx>
            <c:strRef>
              <c:f>Hoja1!$C$1</c:f>
              <c:strCache>
                <c:ptCount val="1"/>
                <c:pt idx="0">
                  <c:v>Correlación SVM / Obs. Visual</c:v>
                </c:pt>
              </c:strCache>
            </c:strRef>
          </c:tx>
          <c:spPr>
            <a:solidFill>
              <a:srgbClr val="FF0000"/>
            </a:solidFill>
          </c:spPr>
          <c:cat>
            <c:strRef>
              <c:f>Hoja1!$A$2:$A$6</c:f>
              <c:strCache>
                <c:ptCount val="5"/>
                <c:pt idx="0">
                  <c:v>Makaha</c:v>
                </c:pt>
                <c:pt idx="1">
                  <c:v>Sunset</c:v>
                </c:pt>
                <c:pt idx="2">
                  <c:v>Ala Moana</c:v>
                </c:pt>
                <c:pt idx="3">
                  <c:v>Diamond Head</c:v>
                </c:pt>
                <c:pt idx="4">
                  <c:v>Makapuu</c:v>
                </c:pt>
              </c:strCache>
            </c:strRef>
          </c:cat>
          <c:val>
            <c:numRef>
              <c:f>Hoja1!$C$2:$C$6</c:f>
              <c:numCache>
                <c:formatCode>0%</c:formatCode>
                <c:ptCount val="5"/>
                <c:pt idx="0">
                  <c:v>0.82000000000000051</c:v>
                </c:pt>
                <c:pt idx="1">
                  <c:v>0.89</c:v>
                </c:pt>
                <c:pt idx="2">
                  <c:v>0.5</c:v>
                </c:pt>
                <c:pt idx="3">
                  <c:v>0.48000000000000026</c:v>
                </c:pt>
                <c:pt idx="4">
                  <c:v>0.79</c:v>
                </c:pt>
              </c:numCache>
            </c:numRef>
          </c:val>
        </c:ser>
        <c:shape val="box"/>
        <c:axId val="436161152"/>
        <c:axId val="436167040"/>
        <c:axId val="0"/>
      </c:bar3DChart>
      <c:catAx>
        <c:axId val="436161152"/>
        <c:scaling>
          <c:orientation val="minMax"/>
        </c:scaling>
        <c:axPos val="b"/>
        <c:tickLblPos val="nextTo"/>
        <c:crossAx val="436167040"/>
        <c:crosses val="autoZero"/>
        <c:auto val="1"/>
        <c:lblAlgn val="ctr"/>
        <c:lblOffset val="100"/>
      </c:catAx>
      <c:valAx>
        <c:axId val="436167040"/>
        <c:scaling>
          <c:orientation val="minMax"/>
        </c:scaling>
        <c:axPos val="l"/>
        <c:majorGridlines/>
        <c:numFmt formatCode="0%" sourceLinked="1"/>
        <c:tickLblPos val="nextTo"/>
        <c:crossAx val="436161152"/>
        <c:crosses val="autoZero"/>
        <c:crossBetween val="between"/>
      </c:valAx>
    </c:plotArea>
    <c:legend>
      <c:legendPos val="r"/>
      <c:layout/>
    </c:legend>
    <c:plotVisOnly val="1"/>
  </c:chart>
  <c:externalData r:id="rId1"/>
</c:chartSpace>
</file>

<file path=ppt/charts/chart8.xml><?xml version="1.0" encoding="utf-8"?>
<c:chartSpace xmlns:c="http://schemas.openxmlformats.org/drawingml/2006/chart" xmlns:a="http://schemas.openxmlformats.org/drawingml/2006/main" xmlns:r="http://schemas.openxmlformats.org/officeDocument/2006/relationships">
  <c:date1904 val="1"/>
  <c:lang val="es-AR"/>
  <c:chart>
    <c:view3D>
      <c:rAngAx val="1"/>
    </c:view3D>
    <c:plotArea>
      <c:layout/>
      <c:bar3DChart>
        <c:barDir val="col"/>
        <c:grouping val="clustered"/>
        <c:ser>
          <c:idx val="0"/>
          <c:order val="0"/>
          <c:tx>
            <c:strRef>
              <c:f>Hoja1!$B$25</c:f>
              <c:strCache>
                <c:ptCount val="1"/>
                <c:pt idx="0">
                  <c:v>MAE WW3 / Obs. Visual [mts.]</c:v>
                </c:pt>
              </c:strCache>
            </c:strRef>
          </c:tx>
          <c:cat>
            <c:strRef>
              <c:f>Hoja1!$A$26:$A$30</c:f>
              <c:strCache>
                <c:ptCount val="5"/>
                <c:pt idx="0">
                  <c:v>Makaha</c:v>
                </c:pt>
                <c:pt idx="1">
                  <c:v>Sunset</c:v>
                </c:pt>
                <c:pt idx="2">
                  <c:v>Ala Moana</c:v>
                </c:pt>
                <c:pt idx="3">
                  <c:v>Diamond Head</c:v>
                </c:pt>
                <c:pt idx="4">
                  <c:v>Makapuu</c:v>
                </c:pt>
              </c:strCache>
            </c:strRef>
          </c:cat>
          <c:val>
            <c:numRef>
              <c:f>Hoja1!$B$26:$B$30</c:f>
              <c:numCache>
                <c:formatCode>General</c:formatCode>
                <c:ptCount val="5"/>
                <c:pt idx="0">
                  <c:v>0.96000000000000052</c:v>
                </c:pt>
                <c:pt idx="1">
                  <c:v>1.35</c:v>
                </c:pt>
                <c:pt idx="2">
                  <c:v>1.180000000000001</c:v>
                </c:pt>
                <c:pt idx="3">
                  <c:v>0.99</c:v>
                </c:pt>
                <c:pt idx="4">
                  <c:v>0.9</c:v>
                </c:pt>
              </c:numCache>
            </c:numRef>
          </c:val>
        </c:ser>
        <c:ser>
          <c:idx val="1"/>
          <c:order val="1"/>
          <c:tx>
            <c:strRef>
              <c:f>Hoja1!$C$25</c:f>
              <c:strCache>
                <c:ptCount val="1"/>
                <c:pt idx="0">
                  <c:v>MAE SVM / Obs. Visual [mts.]</c:v>
                </c:pt>
              </c:strCache>
            </c:strRef>
          </c:tx>
          <c:spPr>
            <a:solidFill>
              <a:srgbClr val="FF0000"/>
            </a:solidFill>
          </c:spPr>
          <c:cat>
            <c:strRef>
              <c:f>Hoja1!$A$26:$A$30</c:f>
              <c:strCache>
                <c:ptCount val="5"/>
                <c:pt idx="0">
                  <c:v>Makaha</c:v>
                </c:pt>
                <c:pt idx="1">
                  <c:v>Sunset</c:v>
                </c:pt>
                <c:pt idx="2">
                  <c:v>Ala Moana</c:v>
                </c:pt>
                <c:pt idx="3">
                  <c:v>Diamond Head</c:v>
                </c:pt>
                <c:pt idx="4">
                  <c:v>Makapuu</c:v>
                </c:pt>
              </c:strCache>
            </c:strRef>
          </c:cat>
          <c:val>
            <c:numRef>
              <c:f>Hoja1!$C$26:$C$30</c:f>
              <c:numCache>
                <c:formatCode>General</c:formatCode>
                <c:ptCount val="5"/>
                <c:pt idx="0">
                  <c:v>0.61000000000000054</c:v>
                </c:pt>
                <c:pt idx="1">
                  <c:v>0.82000000000000051</c:v>
                </c:pt>
                <c:pt idx="2">
                  <c:v>0.46</c:v>
                </c:pt>
                <c:pt idx="3">
                  <c:v>0.47000000000000008</c:v>
                </c:pt>
                <c:pt idx="4">
                  <c:v>0.47000000000000008</c:v>
                </c:pt>
              </c:numCache>
            </c:numRef>
          </c:val>
        </c:ser>
        <c:shape val="cylinder"/>
        <c:axId val="436187904"/>
        <c:axId val="436189440"/>
        <c:axId val="0"/>
      </c:bar3DChart>
      <c:catAx>
        <c:axId val="436187904"/>
        <c:scaling>
          <c:orientation val="minMax"/>
        </c:scaling>
        <c:axPos val="b"/>
        <c:tickLblPos val="nextTo"/>
        <c:crossAx val="436189440"/>
        <c:crosses val="autoZero"/>
        <c:auto val="1"/>
        <c:lblAlgn val="ctr"/>
        <c:lblOffset val="100"/>
      </c:catAx>
      <c:valAx>
        <c:axId val="436189440"/>
        <c:scaling>
          <c:orientation val="minMax"/>
        </c:scaling>
        <c:axPos val="l"/>
        <c:majorGridlines/>
        <c:numFmt formatCode="General" sourceLinked="1"/>
        <c:tickLblPos val="nextTo"/>
        <c:crossAx val="436187904"/>
        <c:crosses val="autoZero"/>
        <c:crossBetween val="between"/>
      </c:valAx>
    </c:plotArea>
    <c:legend>
      <c:legendPos val="r"/>
      <c:layout/>
    </c:legend>
    <c:plotVisOnly val="1"/>
  </c:chart>
  <c:externalData r:id="rId1"/>
</c:chartSpace>
</file>

<file path=ppt/drawings/_rels/vmlDrawing1.vml.rels><?xml version="1.0" encoding="UTF-8" standalone="yes"?>
<Relationships xmlns="http://schemas.openxmlformats.org/package/2006/relationships"><Relationship Id="rId1" Type="http://schemas.openxmlformats.org/officeDocument/2006/relationships/image" Target="../media/image24.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s-A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D5E83D6-F2FA-494C-94E4-E3DDDA4F93D9}" type="datetimeFigureOut">
              <a:rPr lang="es-AR" smtClean="0"/>
              <a:pPr/>
              <a:t>19/08/2010</a:t>
            </a:fld>
            <a:endParaRPr lang="es-AR"/>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s-A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s-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s-A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B94F1A4-9E02-42A3-A48D-511FB3467974}" type="slidenum">
              <a:rPr lang="es-AR" smtClean="0"/>
              <a:pPr/>
              <a:t>‹#›</a:t>
            </a:fld>
            <a:endParaRPr lang="es-A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 </a:t>
            </a:r>
            <a:r>
              <a:rPr lang="en-US" dirty="0" err="1" smtClean="0"/>
              <a:t>continuacion</a:t>
            </a:r>
            <a:r>
              <a:rPr lang="en-US" dirty="0" smtClean="0"/>
              <a:t> </a:t>
            </a:r>
            <a:r>
              <a:rPr lang="en-US" dirty="0" err="1" smtClean="0"/>
              <a:t>presentaremos</a:t>
            </a:r>
            <a:r>
              <a:rPr lang="en-US" dirty="0" smtClean="0"/>
              <a:t> el </a:t>
            </a:r>
            <a:r>
              <a:rPr lang="en-US" dirty="0" err="1" smtClean="0"/>
              <a:t>trabajo</a:t>
            </a:r>
            <a:r>
              <a:rPr lang="en-US" baseline="0" dirty="0" smtClean="0"/>
              <a:t> final </a:t>
            </a:r>
            <a:r>
              <a:rPr lang="en-US" baseline="0" dirty="0" err="1" smtClean="0"/>
              <a:t>para</a:t>
            </a:r>
            <a:r>
              <a:rPr lang="en-US" baseline="0" dirty="0" smtClean="0"/>
              <a:t> la </a:t>
            </a:r>
            <a:r>
              <a:rPr lang="en-US" baseline="0" dirty="0" err="1" smtClean="0"/>
              <a:t>carrera</a:t>
            </a:r>
            <a:r>
              <a:rPr lang="en-US" baseline="0" dirty="0" smtClean="0"/>
              <a:t> de </a:t>
            </a:r>
            <a:r>
              <a:rPr lang="en-US" baseline="0" dirty="0" err="1" smtClean="0"/>
              <a:t>ingenieria</a:t>
            </a:r>
            <a:r>
              <a:rPr lang="en-US" baseline="0" dirty="0" smtClean="0"/>
              <a:t> en </a:t>
            </a:r>
            <a:r>
              <a:rPr lang="en-US" baseline="0" dirty="0" err="1" smtClean="0"/>
              <a:t>Sistemas</a:t>
            </a:r>
            <a:r>
              <a:rPr lang="en-US" baseline="0" dirty="0" smtClean="0"/>
              <a:t>….</a:t>
            </a:r>
          </a:p>
          <a:p>
            <a:endParaRPr lang="en-US" baseline="0" dirty="0" smtClean="0"/>
          </a:p>
          <a:p>
            <a:r>
              <a:rPr lang="en-US" baseline="0" dirty="0" smtClean="0"/>
              <a:t>En el </a:t>
            </a:r>
            <a:r>
              <a:rPr lang="en-US" baseline="0" dirty="0" err="1" smtClean="0"/>
              <a:t>presente</a:t>
            </a:r>
            <a:r>
              <a:rPr lang="en-US" baseline="0" dirty="0" smtClean="0"/>
              <a:t> </a:t>
            </a:r>
            <a:r>
              <a:rPr lang="en-US" baseline="0" dirty="0" err="1" smtClean="0"/>
              <a:t>trabajo</a:t>
            </a:r>
            <a:r>
              <a:rPr lang="en-US" baseline="0" dirty="0" smtClean="0"/>
              <a:t> </a:t>
            </a:r>
            <a:r>
              <a:rPr lang="en-US" baseline="0" dirty="0" err="1" smtClean="0"/>
              <a:t>utilizamos</a:t>
            </a:r>
            <a:r>
              <a:rPr lang="en-US" baseline="0" dirty="0" smtClean="0"/>
              <a:t> </a:t>
            </a:r>
            <a:r>
              <a:rPr lang="en-US" baseline="0" dirty="0" err="1" smtClean="0"/>
              <a:t>tecnicas</a:t>
            </a:r>
            <a:r>
              <a:rPr lang="en-US" baseline="0" dirty="0" smtClean="0"/>
              <a:t> de </a:t>
            </a:r>
            <a:r>
              <a:rPr lang="en-US" baseline="0" dirty="0" err="1" smtClean="0"/>
              <a:t>aprendizaje</a:t>
            </a:r>
            <a:r>
              <a:rPr lang="en-US" baseline="0" dirty="0" smtClean="0"/>
              <a:t> de </a:t>
            </a:r>
            <a:r>
              <a:rPr lang="en-US" baseline="0" dirty="0" err="1" smtClean="0"/>
              <a:t>maquina</a:t>
            </a:r>
            <a:r>
              <a:rPr lang="en-US" baseline="0" dirty="0" smtClean="0"/>
              <a:t> </a:t>
            </a:r>
            <a:r>
              <a:rPr lang="en-US" baseline="0" dirty="0" err="1" smtClean="0"/>
              <a:t>para</a:t>
            </a:r>
            <a:r>
              <a:rPr lang="en-US" baseline="0" dirty="0" smtClean="0"/>
              <a:t> </a:t>
            </a:r>
            <a:r>
              <a:rPr lang="en-US" baseline="0" dirty="0" err="1" smtClean="0"/>
              <a:t>refinar</a:t>
            </a:r>
            <a:r>
              <a:rPr lang="en-US" baseline="0" dirty="0" smtClean="0"/>
              <a:t> los </a:t>
            </a:r>
            <a:r>
              <a:rPr lang="en-US" baseline="0" dirty="0" err="1" smtClean="0"/>
              <a:t>pronosticos</a:t>
            </a:r>
            <a:r>
              <a:rPr lang="en-US" baseline="0" dirty="0" smtClean="0"/>
              <a:t> de Alta Mar y </a:t>
            </a:r>
            <a:r>
              <a:rPr lang="en-US" baseline="0" dirty="0" err="1" smtClean="0"/>
              <a:t>asi</a:t>
            </a:r>
            <a:r>
              <a:rPr lang="en-US" baseline="0" dirty="0" smtClean="0"/>
              <a:t> </a:t>
            </a:r>
            <a:r>
              <a:rPr lang="en-US" baseline="0" dirty="0" err="1" smtClean="0"/>
              <a:t>poder</a:t>
            </a:r>
            <a:r>
              <a:rPr lang="en-US" baseline="0" dirty="0" smtClean="0"/>
              <a:t> </a:t>
            </a:r>
            <a:r>
              <a:rPr lang="en-US" baseline="0" dirty="0" err="1" smtClean="0"/>
              <a:t>brindar</a:t>
            </a:r>
            <a:r>
              <a:rPr lang="en-US" baseline="0" dirty="0" smtClean="0"/>
              <a:t> un </a:t>
            </a:r>
            <a:r>
              <a:rPr lang="en-US" baseline="0" dirty="0" err="1" smtClean="0"/>
              <a:t>pronostico</a:t>
            </a:r>
            <a:r>
              <a:rPr lang="en-US" baseline="0" dirty="0" smtClean="0"/>
              <a:t> </a:t>
            </a:r>
            <a:r>
              <a:rPr lang="en-US" baseline="0" dirty="0" err="1" smtClean="0"/>
              <a:t>mas</a:t>
            </a:r>
            <a:r>
              <a:rPr lang="en-US" baseline="0" dirty="0" smtClean="0"/>
              <a:t> </a:t>
            </a:r>
            <a:r>
              <a:rPr lang="en-US" baseline="0" dirty="0" err="1" smtClean="0"/>
              <a:t>preciso</a:t>
            </a:r>
            <a:r>
              <a:rPr lang="en-US" baseline="0" dirty="0" smtClean="0"/>
              <a:t> en la </a:t>
            </a:r>
            <a:r>
              <a:rPr lang="en-US" baseline="0" dirty="0" err="1" smtClean="0"/>
              <a:t>cercania</a:t>
            </a:r>
            <a:r>
              <a:rPr lang="en-US" baseline="0" dirty="0" smtClean="0"/>
              <a:t> de la </a:t>
            </a:r>
            <a:r>
              <a:rPr lang="en-US" baseline="0" dirty="0" err="1" smtClean="0"/>
              <a:t>costa</a:t>
            </a:r>
            <a:r>
              <a:rPr lang="en-US" baseline="0" dirty="0" smtClean="0"/>
              <a:t> </a:t>
            </a:r>
            <a:r>
              <a:rPr lang="en-US" baseline="0" dirty="0" err="1" smtClean="0"/>
              <a:t>para</a:t>
            </a:r>
            <a:r>
              <a:rPr lang="en-US" baseline="0" dirty="0" smtClean="0"/>
              <a:t> </a:t>
            </a:r>
            <a:r>
              <a:rPr lang="en-US" baseline="0" dirty="0" err="1" smtClean="0"/>
              <a:t>cada</a:t>
            </a:r>
            <a:r>
              <a:rPr lang="en-US" baseline="0" dirty="0" smtClean="0"/>
              <a:t> playa en particular. </a:t>
            </a:r>
          </a:p>
          <a:p>
            <a:endParaRPr lang="en-US" baseline="0" dirty="0" smtClean="0"/>
          </a:p>
          <a:p>
            <a:endParaRPr lang="en-US" baseline="0" dirty="0" smtClean="0"/>
          </a:p>
          <a:p>
            <a:endParaRPr lang="es-AR" dirty="0"/>
          </a:p>
        </p:txBody>
      </p:sp>
      <p:sp>
        <p:nvSpPr>
          <p:cNvPr id="4" name="Slide Number Placeholder 3"/>
          <p:cNvSpPr>
            <a:spLocks noGrp="1"/>
          </p:cNvSpPr>
          <p:nvPr>
            <p:ph type="sldNum" sz="quarter" idx="10"/>
          </p:nvPr>
        </p:nvSpPr>
        <p:spPr/>
        <p:txBody>
          <a:bodyPr/>
          <a:lstStyle/>
          <a:p>
            <a:fld id="{0B94F1A4-9E02-42A3-A48D-511FB3467974}" type="slidenum">
              <a:rPr lang="es-AR" smtClean="0"/>
              <a:pPr/>
              <a:t>1</a:t>
            </a:fld>
            <a:endParaRPr lang="es-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rtl="0" eaLnBrk="1" fontAlgn="base" latinLnBrk="0" hangingPunct="1"/>
            <a:r>
              <a:rPr lang="en-US" dirty="0" err="1" smtClean="0"/>
              <a:t>Grafico</a:t>
            </a:r>
            <a:r>
              <a:rPr lang="en-US" baseline="0" dirty="0" smtClean="0"/>
              <a:t> con la </a:t>
            </a:r>
            <a:r>
              <a:rPr lang="en-US" baseline="0" dirty="0" err="1" smtClean="0"/>
              <a:t>a</a:t>
            </a:r>
            <a:r>
              <a:rPr lang="en-US" dirty="0" err="1" smtClean="0"/>
              <a:t>ltura</a:t>
            </a:r>
            <a:r>
              <a:rPr lang="en-US" dirty="0" smtClean="0"/>
              <a:t> de </a:t>
            </a:r>
            <a:r>
              <a:rPr lang="en-US" dirty="0" err="1" smtClean="0"/>
              <a:t>las</a:t>
            </a:r>
            <a:r>
              <a:rPr lang="en-US" dirty="0" smtClean="0"/>
              <a:t> </a:t>
            </a:r>
            <a:r>
              <a:rPr lang="en-US" dirty="0" err="1" smtClean="0"/>
              <a:t>olas</a:t>
            </a:r>
            <a:r>
              <a:rPr lang="en-US" dirty="0" smtClean="0"/>
              <a:t> </a:t>
            </a:r>
            <a:r>
              <a:rPr lang="en-US" dirty="0" err="1" smtClean="0"/>
              <a:t>obtenidas</a:t>
            </a:r>
            <a:r>
              <a:rPr lang="en-US" dirty="0" smtClean="0"/>
              <a:t> a </a:t>
            </a:r>
            <a:r>
              <a:rPr lang="en-US" dirty="0" err="1" smtClean="0"/>
              <a:t>traves</a:t>
            </a:r>
            <a:r>
              <a:rPr lang="en-US" dirty="0" smtClean="0"/>
              <a:t> de SWAN.</a:t>
            </a:r>
          </a:p>
          <a:p>
            <a:pPr rtl="0" eaLnBrk="1" fontAlgn="base" latinLnBrk="0" hangingPunct="1"/>
            <a:endParaRPr lang="en-US" dirty="0" smtClean="0"/>
          </a:p>
          <a:p>
            <a:pPr rtl="0" eaLnBrk="1" fontAlgn="base" latinLnBrk="0" hangingPunct="1"/>
            <a:r>
              <a:rPr lang="en-US" dirty="0" smtClean="0"/>
              <a:t> EL </a:t>
            </a:r>
            <a:r>
              <a:rPr lang="en-US" dirty="0" err="1" smtClean="0"/>
              <a:t>modelo</a:t>
            </a:r>
            <a:r>
              <a:rPr lang="en-US" dirty="0" smtClean="0"/>
              <a:t> </a:t>
            </a:r>
            <a:r>
              <a:rPr lang="en-US" dirty="0" err="1" smtClean="0"/>
              <a:t>es</a:t>
            </a:r>
            <a:r>
              <a:rPr lang="en-US" dirty="0" smtClean="0"/>
              <a:t> </a:t>
            </a:r>
            <a:r>
              <a:rPr lang="en-US" dirty="0" err="1" smtClean="0"/>
              <a:t>capaz</a:t>
            </a:r>
            <a:r>
              <a:rPr lang="en-US" baseline="0" dirty="0" smtClean="0"/>
              <a:t> de </a:t>
            </a:r>
            <a:r>
              <a:rPr lang="en-US" baseline="0" dirty="0" err="1" smtClean="0"/>
              <a:t>reconocer</a:t>
            </a:r>
            <a:r>
              <a:rPr lang="en-US" baseline="0" dirty="0" smtClean="0"/>
              <a:t> los </a:t>
            </a:r>
            <a:r>
              <a:rPr lang="en-US" baseline="0" dirty="0" err="1" smtClean="0"/>
              <a:t>pequeños</a:t>
            </a:r>
            <a:r>
              <a:rPr lang="en-US" baseline="0" dirty="0" smtClean="0"/>
              <a:t> </a:t>
            </a:r>
            <a:r>
              <a:rPr lang="en-US" baseline="0" dirty="0" err="1" smtClean="0"/>
              <a:t>accidentes</a:t>
            </a:r>
            <a:r>
              <a:rPr lang="en-US" baseline="0" dirty="0" smtClean="0"/>
              <a:t> </a:t>
            </a:r>
            <a:r>
              <a:rPr lang="en-US" baseline="0" dirty="0" err="1" smtClean="0"/>
              <a:t>geograficos</a:t>
            </a:r>
            <a:r>
              <a:rPr lang="en-US" baseline="0" dirty="0" smtClean="0"/>
              <a:t> de la </a:t>
            </a:r>
            <a:r>
              <a:rPr lang="en-US" baseline="0" dirty="0" err="1" smtClean="0"/>
              <a:t>costa</a:t>
            </a:r>
            <a:r>
              <a:rPr lang="en-US" baseline="0" dirty="0" smtClean="0"/>
              <a:t>, </a:t>
            </a:r>
            <a:r>
              <a:rPr lang="en-US" baseline="0" dirty="0" err="1" smtClean="0"/>
              <a:t>asi</a:t>
            </a:r>
            <a:r>
              <a:rPr lang="en-US" baseline="0" dirty="0" smtClean="0"/>
              <a:t> </a:t>
            </a:r>
            <a:r>
              <a:rPr lang="en-US" baseline="0" dirty="0" err="1" smtClean="0"/>
              <a:t>como</a:t>
            </a:r>
            <a:r>
              <a:rPr lang="en-US" baseline="0" dirty="0" smtClean="0"/>
              <a:t> </a:t>
            </a:r>
            <a:r>
              <a:rPr lang="en-US" baseline="0" dirty="0" err="1" smtClean="0"/>
              <a:t>tambien</a:t>
            </a:r>
            <a:r>
              <a:rPr lang="en-US" baseline="0" dirty="0" smtClean="0"/>
              <a:t> </a:t>
            </a:r>
            <a:r>
              <a:rPr lang="en-US" baseline="0" dirty="0" err="1" smtClean="0"/>
              <a:t>las</a:t>
            </a:r>
            <a:r>
              <a:rPr lang="en-US" baseline="0" dirty="0" smtClean="0"/>
              <a:t> </a:t>
            </a:r>
            <a:r>
              <a:rPr lang="en-US" baseline="0" dirty="0" err="1" smtClean="0"/>
              <a:t>particularidades</a:t>
            </a:r>
            <a:r>
              <a:rPr lang="en-US" baseline="0" dirty="0" smtClean="0"/>
              <a:t> del </a:t>
            </a:r>
            <a:r>
              <a:rPr lang="en-US" baseline="0" dirty="0" err="1" smtClean="0"/>
              <a:t>fondo</a:t>
            </a:r>
            <a:r>
              <a:rPr lang="en-US" baseline="0" dirty="0" smtClean="0"/>
              <a:t> del mar, </a:t>
            </a:r>
            <a:r>
              <a:rPr lang="en-US" baseline="0" dirty="0" err="1" smtClean="0"/>
              <a:t>para</a:t>
            </a:r>
            <a:r>
              <a:rPr lang="en-US" baseline="0" dirty="0" smtClean="0"/>
              <a:t> </a:t>
            </a:r>
            <a:r>
              <a:rPr lang="en-US" baseline="0" dirty="0" err="1" smtClean="0"/>
              <a:t>asi</a:t>
            </a:r>
            <a:r>
              <a:rPr lang="en-US" baseline="0" dirty="0" smtClean="0"/>
              <a:t> </a:t>
            </a:r>
            <a:r>
              <a:rPr lang="en-US" baseline="0" dirty="0" err="1" smtClean="0"/>
              <a:t>dar</a:t>
            </a:r>
            <a:r>
              <a:rPr lang="en-US" baseline="0" dirty="0" smtClean="0"/>
              <a:t> </a:t>
            </a:r>
            <a:r>
              <a:rPr lang="en-US" baseline="0" dirty="0" err="1" smtClean="0"/>
              <a:t>pronosticos</a:t>
            </a:r>
            <a:r>
              <a:rPr lang="en-US" baseline="0" dirty="0" smtClean="0"/>
              <a:t> de </a:t>
            </a:r>
            <a:r>
              <a:rPr lang="en-US" baseline="0" dirty="0" err="1" smtClean="0"/>
              <a:t>olas</a:t>
            </a:r>
            <a:r>
              <a:rPr lang="en-US" baseline="0" dirty="0" smtClean="0"/>
              <a:t> </a:t>
            </a:r>
            <a:r>
              <a:rPr lang="en-US" baseline="0" dirty="0" err="1" smtClean="0"/>
              <a:t>precisos</a:t>
            </a:r>
            <a:r>
              <a:rPr lang="en-US" baseline="0" dirty="0" smtClean="0"/>
              <a:t> en </a:t>
            </a:r>
            <a:r>
              <a:rPr lang="en-US" baseline="0" dirty="0" err="1" smtClean="0"/>
              <a:t>las</a:t>
            </a:r>
            <a:r>
              <a:rPr lang="en-US" baseline="0" dirty="0" smtClean="0"/>
              <a:t> </a:t>
            </a:r>
            <a:r>
              <a:rPr lang="en-US" baseline="0" dirty="0" err="1" smtClean="0"/>
              <a:t>diferentes</a:t>
            </a:r>
            <a:r>
              <a:rPr lang="en-US" baseline="0" dirty="0" smtClean="0"/>
              <a:t> playas.</a:t>
            </a:r>
          </a:p>
          <a:p>
            <a:pPr rtl="0" eaLnBrk="1" fontAlgn="base" latinLnBrk="0" hangingPunct="1"/>
            <a:endParaRPr lang="en-US" baseline="0" dirty="0" smtClean="0"/>
          </a:p>
          <a:p>
            <a:pPr rtl="0" eaLnBrk="1" fontAlgn="base" latinLnBrk="0" hangingPunct="1"/>
            <a:r>
              <a:rPr lang="en-US" baseline="0" dirty="0" smtClean="0"/>
              <a:t>Este </a:t>
            </a:r>
            <a:r>
              <a:rPr lang="en-US" baseline="0" dirty="0" err="1" smtClean="0"/>
              <a:t>tipo</a:t>
            </a:r>
            <a:r>
              <a:rPr lang="en-US" baseline="0" dirty="0" smtClean="0"/>
              <a:t> de </a:t>
            </a:r>
            <a:r>
              <a:rPr lang="en-US" baseline="0" dirty="0" err="1" smtClean="0"/>
              <a:t>modelos</a:t>
            </a:r>
            <a:r>
              <a:rPr lang="en-US" baseline="0" dirty="0" smtClean="0"/>
              <a:t> son </a:t>
            </a:r>
            <a:r>
              <a:rPr lang="en-US" baseline="0" dirty="0" err="1" smtClean="0"/>
              <a:t>costosos</a:t>
            </a:r>
            <a:r>
              <a:rPr lang="en-US" baseline="0" dirty="0" smtClean="0"/>
              <a:t> de </a:t>
            </a:r>
            <a:r>
              <a:rPr lang="en-US" baseline="0" dirty="0" err="1" smtClean="0"/>
              <a:t>implementar</a:t>
            </a:r>
            <a:r>
              <a:rPr lang="en-US" baseline="0" dirty="0" smtClean="0"/>
              <a:t>:</a:t>
            </a:r>
          </a:p>
          <a:p>
            <a:pPr marL="228600" indent="-228600" rtl="0" eaLnBrk="1" fontAlgn="base" latinLnBrk="0" hangingPunct="1">
              <a:buAutoNum type="arabicParenR"/>
            </a:pPr>
            <a:r>
              <a:rPr lang="en-US" baseline="0" dirty="0" err="1" smtClean="0"/>
              <a:t>ya</a:t>
            </a:r>
            <a:r>
              <a:rPr lang="en-US" baseline="0" dirty="0" smtClean="0"/>
              <a:t> </a:t>
            </a:r>
            <a:r>
              <a:rPr lang="en-US" baseline="0" dirty="0" err="1" smtClean="0"/>
              <a:t>que</a:t>
            </a:r>
            <a:r>
              <a:rPr lang="en-US" baseline="0" dirty="0" smtClean="0"/>
              <a:t> </a:t>
            </a:r>
            <a:r>
              <a:rPr lang="en-US" baseline="0" dirty="0" err="1" smtClean="0"/>
              <a:t>requieren</a:t>
            </a:r>
            <a:r>
              <a:rPr lang="en-US" baseline="0" dirty="0" smtClean="0"/>
              <a:t> </a:t>
            </a:r>
            <a:r>
              <a:rPr lang="en-US" baseline="0" dirty="0" err="1" smtClean="0"/>
              <a:t>informacion</a:t>
            </a:r>
            <a:r>
              <a:rPr lang="en-US" baseline="0" dirty="0" smtClean="0"/>
              <a:t> </a:t>
            </a:r>
            <a:r>
              <a:rPr lang="en-US" baseline="0" dirty="0" err="1" smtClean="0"/>
              <a:t>detallada</a:t>
            </a:r>
            <a:r>
              <a:rPr lang="en-US" baseline="0" dirty="0" smtClean="0"/>
              <a:t> del </a:t>
            </a:r>
            <a:r>
              <a:rPr lang="en-US" baseline="0" dirty="0" err="1" smtClean="0"/>
              <a:t>lecho</a:t>
            </a:r>
            <a:r>
              <a:rPr lang="en-US" baseline="0" dirty="0" smtClean="0"/>
              <a:t> </a:t>
            </a:r>
            <a:r>
              <a:rPr lang="en-US" baseline="0" dirty="0" err="1" smtClean="0"/>
              <a:t>marino</a:t>
            </a:r>
            <a:r>
              <a:rPr lang="en-US" baseline="0" dirty="0" smtClean="0"/>
              <a:t> </a:t>
            </a:r>
          </a:p>
          <a:p>
            <a:pPr marL="228600" indent="-228600" rtl="0" eaLnBrk="1" fontAlgn="base" latinLnBrk="0" hangingPunct="1">
              <a:buNone/>
            </a:pPr>
            <a:r>
              <a:rPr lang="en-US" baseline="0" dirty="0" smtClean="0"/>
              <a:t>2) </a:t>
            </a:r>
            <a:r>
              <a:rPr lang="en-US" baseline="0" dirty="0" err="1" smtClean="0"/>
              <a:t>asi</a:t>
            </a:r>
            <a:r>
              <a:rPr lang="en-US" baseline="0" dirty="0" smtClean="0"/>
              <a:t> </a:t>
            </a:r>
            <a:r>
              <a:rPr lang="en-US" baseline="0" dirty="0" err="1" smtClean="0"/>
              <a:t>como</a:t>
            </a:r>
            <a:r>
              <a:rPr lang="en-US" baseline="0" dirty="0" smtClean="0"/>
              <a:t> </a:t>
            </a:r>
            <a:r>
              <a:rPr lang="en-US" baseline="0" dirty="0" err="1" smtClean="0"/>
              <a:t>tambien</a:t>
            </a:r>
            <a:r>
              <a:rPr lang="en-US" baseline="0" dirty="0" smtClean="0"/>
              <a:t> </a:t>
            </a:r>
            <a:r>
              <a:rPr lang="en-US" baseline="0" dirty="0" err="1" smtClean="0"/>
              <a:t>una</a:t>
            </a:r>
            <a:r>
              <a:rPr lang="en-US" baseline="0" dirty="0" smtClean="0"/>
              <a:t> </a:t>
            </a:r>
            <a:r>
              <a:rPr lang="en-US" baseline="0" dirty="0" err="1" smtClean="0"/>
              <a:t>parametrizacion</a:t>
            </a:r>
            <a:r>
              <a:rPr lang="en-US" baseline="0" dirty="0" smtClean="0"/>
              <a:t> </a:t>
            </a:r>
            <a:r>
              <a:rPr lang="en-US" baseline="0" dirty="0" err="1" smtClean="0"/>
              <a:t>por</a:t>
            </a:r>
            <a:r>
              <a:rPr lang="en-US" baseline="0" dirty="0" smtClean="0"/>
              <a:t> parte de </a:t>
            </a:r>
            <a:r>
              <a:rPr lang="en-US" baseline="0" dirty="0" err="1" smtClean="0"/>
              <a:t>expertos</a:t>
            </a:r>
            <a:r>
              <a:rPr lang="en-US" baseline="0" dirty="0" smtClean="0"/>
              <a:t>.</a:t>
            </a:r>
          </a:p>
          <a:p>
            <a:pPr marL="228600" indent="-228600" rtl="0" eaLnBrk="1" fontAlgn="base" latinLnBrk="0" hangingPunct="1">
              <a:buNone/>
            </a:pPr>
            <a:endParaRPr lang="en-US" baseline="0" dirty="0" smtClean="0"/>
          </a:p>
          <a:p>
            <a:pPr rtl="0" eaLnBrk="1" fontAlgn="base" latinLnBrk="0" hangingPunct="1"/>
            <a:endParaRPr lang="en-US" baseline="0" dirty="0" smtClean="0"/>
          </a:p>
          <a:p>
            <a:pPr rtl="0" eaLnBrk="1" fontAlgn="base" latinLnBrk="0" hangingPunct="1"/>
            <a:r>
              <a:rPr lang="en-US" baseline="0" dirty="0" smtClean="0"/>
              <a:t>En la </a:t>
            </a:r>
            <a:r>
              <a:rPr lang="en-US" baseline="0" dirty="0" err="1" smtClean="0"/>
              <a:t>imagen</a:t>
            </a:r>
            <a:r>
              <a:rPr lang="en-US" baseline="0" dirty="0" smtClean="0"/>
              <a:t> se </a:t>
            </a:r>
            <a:r>
              <a:rPr lang="en-US" baseline="0" dirty="0" err="1" smtClean="0"/>
              <a:t>puede</a:t>
            </a:r>
            <a:r>
              <a:rPr lang="en-US" baseline="0" dirty="0" smtClean="0"/>
              <a:t> </a:t>
            </a:r>
            <a:r>
              <a:rPr lang="en-US" baseline="0" dirty="0" err="1" smtClean="0"/>
              <a:t>ver</a:t>
            </a:r>
            <a:r>
              <a:rPr lang="en-US" baseline="0" dirty="0" smtClean="0"/>
              <a:t> el </a:t>
            </a:r>
            <a:r>
              <a:rPr lang="en-US" baseline="0" dirty="0" err="1" smtClean="0"/>
              <a:t>resultado</a:t>
            </a:r>
            <a:r>
              <a:rPr lang="en-US" baseline="0" dirty="0" smtClean="0"/>
              <a:t> de </a:t>
            </a:r>
            <a:r>
              <a:rPr lang="en-US" baseline="0" dirty="0" err="1" smtClean="0"/>
              <a:t>correr</a:t>
            </a:r>
            <a:r>
              <a:rPr lang="en-US" baseline="0" dirty="0" smtClean="0"/>
              <a:t> un </a:t>
            </a:r>
            <a:r>
              <a:rPr lang="en-US" baseline="0" dirty="0" err="1" smtClean="0"/>
              <a:t>modelo</a:t>
            </a:r>
            <a:r>
              <a:rPr lang="en-US" baseline="0" dirty="0" smtClean="0"/>
              <a:t> de </a:t>
            </a:r>
            <a:r>
              <a:rPr lang="en-US" baseline="0" dirty="0" err="1" smtClean="0"/>
              <a:t>prediccion</a:t>
            </a:r>
            <a:r>
              <a:rPr lang="en-US" baseline="0" dirty="0" smtClean="0"/>
              <a:t> en la </a:t>
            </a:r>
            <a:r>
              <a:rPr lang="en-US" baseline="0" dirty="0" err="1" smtClean="0"/>
              <a:t>cercania</a:t>
            </a:r>
            <a:r>
              <a:rPr lang="en-US" baseline="0" dirty="0" smtClean="0"/>
              <a:t> de la </a:t>
            </a:r>
            <a:r>
              <a:rPr lang="en-US" baseline="0" dirty="0" err="1" smtClean="0"/>
              <a:t>costa</a:t>
            </a:r>
            <a:r>
              <a:rPr lang="en-US" baseline="0" dirty="0" smtClean="0"/>
              <a:t>. Los </a:t>
            </a:r>
            <a:r>
              <a:rPr lang="en-US" baseline="0" dirty="0" err="1" smtClean="0"/>
              <a:t>colores</a:t>
            </a:r>
            <a:r>
              <a:rPr lang="en-US" baseline="0" dirty="0" smtClean="0"/>
              <a:t> </a:t>
            </a:r>
            <a:r>
              <a:rPr lang="en-US" baseline="0" dirty="0" err="1" smtClean="0"/>
              <a:t>indican</a:t>
            </a:r>
            <a:r>
              <a:rPr lang="en-US" baseline="0" dirty="0" smtClean="0"/>
              <a:t> el </a:t>
            </a:r>
            <a:r>
              <a:rPr lang="en-US" baseline="0" dirty="0" err="1" smtClean="0"/>
              <a:t>porcentaje</a:t>
            </a:r>
            <a:r>
              <a:rPr lang="en-US" baseline="0" dirty="0" smtClean="0"/>
              <a:t> de la </a:t>
            </a:r>
            <a:r>
              <a:rPr lang="en-US" baseline="0" dirty="0" err="1" smtClean="0"/>
              <a:t>altura</a:t>
            </a:r>
            <a:r>
              <a:rPr lang="en-US" baseline="0" dirty="0" smtClean="0"/>
              <a:t> </a:t>
            </a:r>
            <a:r>
              <a:rPr lang="en-US" baseline="0" dirty="0" err="1" smtClean="0"/>
              <a:t>inicial</a:t>
            </a:r>
            <a:r>
              <a:rPr lang="en-US" baseline="0" dirty="0" smtClean="0"/>
              <a:t> </a:t>
            </a:r>
            <a:r>
              <a:rPr lang="en-US" baseline="0" dirty="0" err="1" smtClean="0"/>
              <a:t>que</a:t>
            </a:r>
            <a:r>
              <a:rPr lang="en-US" baseline="0" dirty="0" smtClean="0"/>
              <a:t> se </a:t>
            </a:r>
            <a:r>
              <a:rPr lang="en-US" baseline="0" dirty="0" err="1" smtClean="0"/>
              <a:t>reporto</a:t>
            </a:r>
            <a:r>
              <a:rPr lang="en-US" baseline="0" dirty="0" smtClean="0"/>
              <a:t> en </a:t>
            </a:r>
            <a:r>
              <a:rPr lang="en-US" baseline="0" dirty="0" err="1" smtClean="0"/>
              <a:t>alta</a:t>
            </a:r>
            <a:r>
              <a:rPr lang="en-US" baseline="0" dirty="0" smtClean="0"/>
              <a:t> mar </a:t>
            </a:r>
            <a:r>
              <a:rPr lang="en-US" baseline="0" dirty="0" err="1" smtClean="0"/>
              <a:t>que</a:t>
            </a:r>
            <a:r>
              <a:rPr lang="en-US" baseline="0" dirty="0" smtClean="0"/>
              <a:t> se </a:t>
            </a:r>
            <a:r>
              <a:rPr lang="en-US" baseline="0" dirty="0" err="1" smtClean="0"/>
              <a:t>presenta</a:t>
            </a:r>
            <a:r>
              <a:rPr lang="en-US" baseline="0" dirty="0" smtClean="0"/>
              <a:t> en </a:t>
            </a:r>
            <a:r>
              <a:rPr lang="en-US" baseline="0" dirty="0" err="1" smtClean="0"/>
              <a:t>cada</a:t>
            </a:r>
            <a:r>
              <a:rPr lang="en-US" baseline="0" dirty="0" smtClean="0"/>
              <a:t> </a:t>
            </a:r>
            <a:r>
              <a:rPr lang="en-US" baseline="0" dirty="0" err="1" smtClean="0"/>
              <a:t>lugar</a:t>
            </a:r>
            <a:r>
              <a:rPr lang="en-US" baseline="0" dirty="0" smtClean="0"/>
              <a:t>. En los </a:t>
            </a:r>
            <a:r>
              <a:rPr lang="en-US" baseline="0" dirty="0" err="1" smtClean="0"/>
              <a:t>lugares</a:t>
            </a:r>
            <a:r>
              <a:rPr lang="en-US" baseline="0" dirty="0" smtClean="0"/>
              <a:t> </a:t>
            </a:r>
            <a:r>
              <a:rPr lang="en-US" baseline="0" dirty="0" err="1" smtClean="0"/>
              <a:t>donde</a:t>
            </a:r>
            <a:r>
              <a:rPr lang="en-US" baseline="0" dirty="0" smtClean="0"/>
              <a:t> hay </a:t>
            </a:r>
            <a:r>
              <a:rPr lang="en-US" baseline="0" dirty="0" err="1" smtClean="0"/>
              <a:t>amarillo</a:t>
            </a:r>
            <a:r>
              <a:rPr lang="en-US" baseline="0" dirty="0" smtClean="0"/>
              <a:t> </a:t>
            </a:r>
            <a:r>
              <a:rPr lang="en-US" baseline="0" dirty="0" err="1" smtClean="0"/>
              <a:t>significa</a:t>
            </a:r>
            <a:r>
              <a:rPr lang="en-US" baseline="0" dirty="0" smtClean="0"/>
              <a:t> </a:t>
            </a:r>
            <a:r>
              <a:rPr lang="en-US" baseline="0" dirty="0" err="1" smtClean="0"/>
              <a:t>que</a:t>
            </a:r>
            <a:r>
              <a:rPr lang="en-US" baseline="0" dirty="0" smtClean="0"/>
              <a:t> </a:t>
            </a:r>
            <a:r>
              <a:rPr lang="en-US" baseline="0" dirty="0" err="1" smtClean="0"/>
              <a:t>tenemos</a:t>
            </a:r>
            <a:r>
              <a:rPr lang="en-US" baseline="0" dirty="0" smtClean="0"/>
              <a:t> la </a:t>
            </a:r>
            <a:r>
              <a:rPr lang="en-US" baseline="0" dirty="0" err="1" smtClean="0"/>
              <a:t>misma</a:t>
            </a:r>
            <a:r>
              <a:rPr lang="en-US" baseline="0" dirty="0" smtClean="0"/>
              <a:t> </a:t>
            </a:r>
            <a:r>
              <a:rPr lang="en-US" baseline="0" dirty="0" err="1" smtClean="0"/>
              <a:t>altura</a:t>
            </a:r>
            <a:r>
              <a:rPr lang="en-US" baseline="0" dirty="0" smtClean="0"/>
              <a:t> </a:t>
            </a:r>
            <a:r>
              <a:rPr lang="en-US" baseline="0" dirty="0" err="1" smtClean="0"/>
              <a:t>que</a:t>
            </a:r>
            <a:r>
              <a:rPr lang="en-US" baseline="0" dirty="0" smtClean="0"/>
              <a:t> en </a:t>
            </a:r>
            <a:r>
              <a:rPr lang="en-US" baseline="0" dirty="0" err="1" smtClean="0"/>
              <a:t>alta</a:t>
            </a:r>
            <a:r>
              <a:rPr lang="en-US" baseline="0" dirty="0" smtClean="0"/>
              <a:t> mar.(100%)</a:t>
            </a:r>
          </a:p>
          <a:p>
            <a:pPr rtl="0" eaLnBrk="1" fontAlgn="base" latinLnBrk="0" hangingPunct="1"/>
            <a:endParaRPr lang="en-US" baseline="0" dirty="0" smtClean="0"/>
          </a:p>
          <a:p>
            <a:pPr rtl="0" eaLnBrk="1" fontAlgn="base" latinLnBrk="0" hangingPunct="1"/>
            <a:r>
              <a:rPr lang="en-US" baseline="0" dirty="0" smtClean="0"/>
              <a:t> Se </a:t>
            </a:r>
            <a:r>
              <a:rPr lang="en-US" baseline="0" dirty="0" err="1" smtClean="0"/>
              <a:t>puede</a:t>
            </a:r>
            <a:r>
              <a:rPr lang="en-US" baseline="0" dirty="0" smtClean="0"/>
              <a:t> </a:t>
            </a:r>
            <a:r>
              <a:rPr lang="en-US" baseline="0" dirty="0" err="1" smtClean="0"/>
              <a:t>ver</a:t>
            </a:r>
            <a:r>
              <a:rPr lang="en-US" baseline="0" dirty="0" smtClean="0"/>
              <a:t> </a:t>
            </a:r>
            <a:r>
              <a:rPr lang="en-US" baseline="0" dirty="0" err="1" smtClean="0"/>
              <a:t>como</a:t>
            </a:r>
            <a:r>
              <a:rPr lang="en-US" baseline="0" dirty="0" smtClean="0"/>
              <a:t> </a:t>
            </a:r>
            <a:r>
              <a:rPr lang="en-US" baseline="0" dirty="0" err="1" smtClean="0"/>
              <a:t>las</a:t>
            </a:r>
            <a:r>
              <a:rPr lang="en-US" baseline="0" dirty="0" smtClean="0"/>
              <a:t> </a:t>
            </a:r>
            <a:r>
              <a:rPr lang="en-US" baseline="0" dirty="0" err="1" smtClean="0"/>
              <a:t>diferentes</a:t>
            </a:r>
            <a:r>
              <a:rPr lang="en-US" baseline="0" dirty="0" smtClean="0"/>
              <a:t> </a:t>
            </a:r>
            <a:r>
              <a:rPr lang="en-US" baseline="0" dirty="0" err="1" smtClean="0"/>
              <a:t>islas</a:t>
            </a:r>
            <a:r>
              <a:rPr lang="en-US" baseline="0" dirty="0" smtClean="0"/>
              <a:t> </a:t>
            </a:r>
            <a:r>
              <a:rPr lang="en-US" baseline="0" dirty="0" err="1" smtClean="0"/>
              <a:t>generan</a:t>
            </a:r>
            <a:r>
              <a:rPr lang="en-US" baseline="0" dirty="0" smtClean="0"/>
              <a:t> </a:t>
            </a:r>
            <a:r>
              <a:rPr lang="en-US" baseline="0" dirty="0" err="1" smtClean="0"/>
              <a:t>una</a:t>
            </a:r>
            <a:r>
              <a:rPr lang="en-US" baseline="0" dirty="0" smtClean="0"/>
              <a:t> </a:t>
            </a:r>
            <a:r>
              <a:rPr lang="en-US" baseline="0" dirty="0" err="1" smtClean="0"/>
              <a:t>especie</a:t>
            </a:r>
            <a:r>
              <a:rPr lang="en-US" baseline="0" dirty="0" smtClean="0"/>
              <a:t> de </a:t>
            </a:r>
            <a:r>
              <a:rPr lang="en-US" baseline="0" dirty="0" err="1" smtClean="0"/>
              <a:t>sombra</a:t>
            </a:r>
            <a:r>
              <a:rPr lang="en-US" baseline="0" dirty="0" smtClean="0"/>
              <a:t> </a:t>
            </a:r>
            <a:r>
              <a:rPr lang="en-US" baseline="0" dirty="0" err="1" smtClean="0"/>
              <a:t>disminuyendo</a:t>
            </a:r>
            <a:r>
              <a:rPr lang="en-US" baseline="0" dirty="0" smtClean="0"/>
              <a:t> el </a:t>
            </a:r>
            <a:r>
              <a:rPr lang="en-US" baseline="0" dirty="0" err="1" smtClean="0"/>
              <a:t>tamaño</a:t>
            </a:r>
            <a:r>
              <a:rPr lang="en-US" baseline="0" dirty="0" smtClean="0"/>
              <a:t> de </a:t>
            </a:r>
            <a:r>
              <a:rPr lang="en-US" baseline="0" dirty="0" err="1" smtClean="0"/>
              <a:t>las</a:t>
            </a:r>
            <a:r>
              <a:rPr lang="en-US" baseline="0" dirty="0" smtClean="0"/>
              <a:t> </a:t>
            </a:r>
            <a:r>
              <a:rPr lang="en-US" baseline="0" dirty="0" err="1" smtClean="0"/>
              <a:t>olas</a:t>
            </a:r>
            <a:r>
              <a:rPr lang="en-US" baseline="0" dirty="0" smtClean="0"/>
              <a:t> en la </a:t>
            </a:r>
            <a:r>
              <a:rPr lang="en-US" baseline="0" dirty="0" err="1" smtClean="0"/>
              <a:t>misma</a:t>
            </a:r>
            <a:r>
              <a:rPr lang="en-US" baseline="0" dirty="0" smtClean="0"/>
              <a:t>. Las playas </a:t>
            </a:r>
            <a:r>
              <a:rPr lang="en-US" baseline="0" dirty="0" err="1" smtClean="0"/>
              <a:t>afectadas</a:t>
            </a:r>
            <a:r>
              <a:rPr lang="en-US" baseline="0" dirty="0" smtClean="0"/>
              <a:t> </a:t>
            </a:r>
            <a:r>
              <a:rPr lang="en-US" baseline="0" dirty="0" err="1" smtClean="0"/>
              <a:t>por</a:t>
            </a:r>
            <a:r>
              <a:rPr lang="en-US" baseline="0" dirty="0" smtClean="0"/>
              <a:t> </a:t>
            </a:r>
            <a:r>
              <a:rPr lang="en-US" baseline="0" dirty="0" err="1" smtClean="0"/>
              <a:t>esto</a:t>
            </a:r>
            <a:r>
              <a:rPr lang="en-US" baseline="0" dirty="0" smtClean="0"/>
              <a:t> </a:t>
            </a:r>
            <a:r>
              <a:rPr lang="en-US" baseline="0" dirty="0" err="1" smtClean="0"/>
              <a:t>registran</a:t>
            </a:r>
            <a:r>
              <a:rPr lang="en-US" baseline="0" dirty="0" smtClean="0"/>
              <a:t> un </a:t>
            </a:r>
            <a:r>
              <a:rPr lang="en-US" baseline="0" dirty="0" err="1" smtClean="0"/>
              <a:t>altura</a:t>
            </a:r>
            <a:r>
              <a:rPr lang="en-US" baseline="0" dirty="0" smtClean="0"/>
              <a:t> de </a:t>
            </a:r>
            <a:r>
              <a:rPr lang="en-US" baseline="0" dirty="0" err="1" smtClean="0"/>
              <a:t>ola</a:t>
            </a:r>
            <a:r>
              <a:rPr lang="en-US" baseline="0" dirty="0" smtClean="0"/>
              <a:t> </a:t>
            </a:r>
            <a:r>
              <a:rPr lang="en-US" baseline="0" dirty="0" err="1" smtClean="0"/>
              <a:t>menor</a:t>
            </a:r>
            <a:r>
              <a:rPr lang="en-US" baseline="0" dirty="0" smtClean="0"/>
              <a:t> a la </a:t>
            </a:r>
            <a:r>
              <a:rPr lang="en-US" baseline="0" dirty="0" err="1" smtClean="0"/>
              <a:t>altura</a:t>
            </a:r>
            <a:r>
              <a:rPr lang="en-US" baseline="0" dirty="0" smtClean="0"/>
              <a:t> </a:t>
            </a:r>
            <a:r>
              <a:rPr lang="en-US" baseline="0" dirty="0" err="1" smtClean="0"/>
              <a:t>reportada</a:t>
            </a:r>
            <a:r>
              <a:rPr lang="en-US" baseline="0" dirty="0" smtClean="0"/>
              <a:t> en </a:t>
            </a:r>
            <a:r>
              <a:rPr lang="en-US" baseline="0" dirty="0" err="1" smtClean="0"/>
              <a:t>alta</a:t>
            </a:r>
            <a:r>
              <a:rPr lang="en-US" baseline="0" dirty="0" smtClean="0"/>
              <a:t> mar.</a:t>
            </a:r>
          </a:p>
          <a:p>
            <a:pPr rtl="0" eaLnBrk="1" fontAlgn="base" latinLnBrk="0" hangingPunct="1"/>
            <a:endParaRPr lang="en-US" baseline="0" dirty="0" smtClean="0"/>
          </a:p>
          <a:p>
            <a:pPr rtl="0" eaLnBrk="1" fontAlgn="base" latinLnBrk="0" hangingPunct="1"/>
            <a:r>
              <a:rPr lang="en-US" baseline="0" dirty="0" err="1" smtClean="0"/>
              <a:t>Asi</a:t>
            </a:r>
            <a:r>
              <a:rPr lang="en-US" baseline="0" dirty="0" smtClean="0"/>
              <a:t> </a:t>
            </a:r>
            <a:r>
              <a:rPr lang="en-US" baseline="0" dirty="0" err="1" smtClean="0"/>
              <a:t>tambien</a:t>
            </a:r>
            <a:r>
              <a:rPr lang="en-US" baseline="0" dirty="0" smtClean="0"/>
              <a:t> </a:t>
            </a:r>
            <a:r>
              <a:rPr lang="en-US" baseline="0" dirty="0" err="1" smtClean="0"/>
              <a:t>existen</a:t>
            </a:r>
            <a:r>
              <a:rPr lang="en-US" baseline="0" dirty="0" smtClean="0"/>
              <a:t> playas </a:t>
            </a:r>
            <a:r>
              <a:rPr lang="en-US" baseline="0" dirty="0" err="1" smtClean="0"/>
              <a:t>que</a:t>
            </a:r>
            <a:r>
              <a:rPr lang="en-US" baseline="0" dirty="0" smtClean="0"/>
              <a:t> </a:t>
            </a:r>
            <a:r>
              <a:rPr lang="en-US" baseline="0" dirty="0" err="1" smtClean="0"/>
              <a:t>por</a:t>
            </a:r>
            <a:r>
              <a:rPr lang="en-US" baseline="0" dirty="0" smtClean="0"/>
              <a:t> </a:t>
            </a:r>
            <a:r>
              <a:rPr lang="en-US" baseline="0" dirty="0" err="1" smtClean="0"/>
              <a:t>sus</a:t>
            </a:r>
            <a:r>
              <a:rPr lang="en-US" baseline="0" dirty="0" smtClean="0"/>
              <a:t> </a:t>
            </a:r>
            <a:r>
              <a:rPr lang="en-US" baseline="0" dirty="0" err="1" smtClean="0"/>
              <a:t>caracteristicas</a:t>
            </a:r>
            <a:r>
              <a:rPr lang="en-US" baseline="0" dirty="0" smtClean="0"/>
              <a:t> del </a:t>
            </a:r>
            <a:r>
              <a:rPr lang="en-US" baseline="0" dirty="0" err="1" smtClean="0"/>
              <a:t>fondo</a:t>
            </a:r>
            <a:r>
              <a:rPr lang="en-US" baseline="0" dirty="0" smtClean="0"/>
              <a:t> </a:t>
            </a:r>
            <a:r>
              <a:rPr lang="en-US" baseline="0" dirty="0" err="1" smtClean="0"/>
              <a:t>producen</a:t>
            </a:r>
            <a:r>
              <a:rPr lang="en-US" baseline="0" dirty="0" smtClean="0"/>
              <a:t> un </a:t>
            </a:r>
            <a:r>
              <a:rPr lang="en-US" baseline="0" dirty="0" err="1" smtClean="0"/>
              <a:t>incremento</a:t>
            </a:r>
            <a:r>
              <a:rPr lang="en-US" baseline="0" dirty="0" smtClean="0"/>
              <a:t> de la </a:t>
            </a:r>
            <a:r>
              <a:rPr lang="en-US" baseline="0" dirty="0" err="1" smtClean="0"/>
              <a:t>altura</a:t>
            </a:r>
            <a:r>
              <a:rPr lang="en-US" baseline="0" dirty="0" smtClean="0"/>
              <a:t> de </a:t>
            </a:r>
            <a:r>
              <a:rPr lang="en-US" baseline="0" dirty="0" err="1" smtClean="0"/>
              <a:t>ola</a:t>
            </a:r>
            <a:r>
              <a:rPr lang="en-US" baseline="0" dirty="0" smtClean="0"/>
              <a:t>, </a:t>
            </a:r>
            <a:r>
              <a:rPr lang="en-US" baseline="0" dirty="0" err="1" smtClean="0"/>
              <a:t>este</a:t>
            </a:r>
            <a:r>
              <a:rPr lang="en-US" baseline="0" dirty="0" smtClean="0"/>
              <a:t> </a:t>
            </a:r>
            <a:r>
              <a:rPr lang="en-US" baseline="0" dirty="0" err="1" smtClean="0"/>
              <a:t>es</a:t>
            </a:r>
            <a:r>
              <a:rPr lang="en-US" baseline="0" dirty="0" smtClean="0"/>
              <a:t> el </a:t>
            </a:r>
            <a:r>
              <a:rPr lang="en-US" baseline="0" dirty="0" err="1" smtClean="0"/>
              <a:t>caso</a:t>
            </a:r>
            <a:r>
              <a:rPr lang="en-US" baseline="0" dirty="0" smtClean="0"/>
              <a:t> de </a:t>
            </a:r>
            <a:r>
              <a:rPr lang="en-US" baseline="0" dirty="0" err="1" smtClean="0"/>
              <a:t>las</a:t>
            </a:r>
            <a:r>
              <a:rPr lang="en-US" baseline="0" dirty="0" smtClean="0"/>
              <a:t> </a:t>
            </a:r>
            <a:r>
              <a:rPr lang="en-US" baseline="0" dirty="0" err="1" smtClean="0"/>
              <a:t>zonas</a:t>
            </a:r>
            <a:r>
              <a:rPr lang="en-US" baseline="0" dirty="0" smtClean="0"/>
              <a:t> con </a:t>
            </a:r>
            <a:r>
              <a:rPr lang="en-US" baseline="0" dirty="0" err="1" smtClean="0"/>
              <a:t>colores</a:t>
            </a:r>
            <a:r>
              <a:rPr lang="en-US" baseline="0" dirty="0" smtClean="0"/>
              <a:t> </a:t>
            </a:r>
            <a:r>
              <a:rPr lang="en-US" baseline="0" dirty="0" err="1" smtClean="0"/>
              <a:t>rojos</a:t>
            </a:r>
            <a:r>
              <a:rPr lang="en-US" baseline="0" dirty="0" smtClean="0"/>
              <a:t>.</a:t>
            </a:r>
          </a:p>
          <a:p>
            <a:pPr rtl="0" eaLnBrk="1" fontAlgn="base" latinLnBrk="0" hangingPunct="1"/>
            <a:endParaRPr lang="en-US" baseline="0" dirty="0" smtClean="0"/>
          </a:p>
          <a:p>
            <a:pPr rtl="0" eaLnBrk="1" fontAlgn="base" latinLnBrk="0" hangingPunct="1"/>
            <a:endParaRPr lang="en-US" baseline="0" dirty="0" smtClean="0"/>
          </a:p>
          <a:p>
            <a:pPr rtl="0" eaLnBrk="1" fontAlgn="base" latinLnBrk="0" hangingPunct="1"/>
            <a:endParaRPr lang="en-US" baseline="0" dirty="0" smtClean="0"/>
          </a:p>
          <a:p>
            <a:pPr rtl="0" eaLnBrk="1" fontAlgn="base" latinLnBrk="0" hangingPunct="1"/>
            <a:endParaRPr lang="es-AR" dirty="0"/>
          </a:p>
        </p:txBody>
      </p:sp>
      <p:sp>
        <p:nvSpPr>
          <p:cNvPr id="4" name="Slide Number Placeholder 3"/>
          <p:cNvSpPr>
            <a:spLocks noGrp="1"/>
          </p:cNvSpPr>
          <p:nvPr>
            <p:ph type="sldNum" sz="quarter" idx="10"/>
          </p:nvPr>
        </p:nvSpPr>
        <p:spPr/>
        <p:txBody>
          <a:bodyPr/>
          <a:lstStyle/>
          <a:p>
            <a:fld id="{0B94F1A4-9E02-42A3-A48D-511FB3467974}" type="slidenum">
              <a:rPr lang="es-AR" smtClean="0"/>
              <a:pPr/>
              <a:t>10</a:t>
            </a:fld>
            <a:endParaRPr lang="es-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smtClean="0"/>
          </a:p>
          <a:p>
            <a:endParaRPr lang="es-AR" dirty="0"/>
          </a:p>
        </p:txBody>
      </p:sp>
      <p:sp>
        <p:nvSpPr>
          <p:cNvPr id="4" name="Slide Number Placeholder 3"/>
          <p:cNvSpPr>
            <a:spLocks noGrp="1"/>
          </p:cNvSpPr>
          <p:nvPr>
            <p:ph type="sldNum" sz="quarter" idx="10"/>
          </p:nvPr>
        </p:nvSpPr>
        <p:spPr/>
        <p:txBody>
          <a:bodyPr/>
          <a:lstStyle/>
          <a:p>
            <a:fld id="{0B94F1A4-9E02-42A3-A48D-511FB3467974}" type="slidenum">
              <a:rPr lang="es-AR" smtClean="0"/>
              <a:pPr/>
              <a:t>11</a:t>
            </a:fld>
            <a:endParaRPr lang="es-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AR" sz="1200" kern="1200" dirty="0" smtClean="0">
                <a:solidFill>
                  <a:schemeClr val="tx1"/>
                </a:solidFill>
                <a:latin typeface="+mn-lt"/>
                <a:ea typeface="+mn-ea"/>
                <a:cs typeface="+mn-cs"/>
              </a:rPr>
              <a:t>El aprendizaje de maquina es una disciplina de la inteligencia artificial dedicada al desarrollo de algoritmos que permiten a la computadora aprender a partir de la experiencia</a:t>
            </a:r>
            <a:r>
              <a:rPr lang="es-AR" sz="1200" kern="1200" dirty="0" smtClean="0">
                <a:solidFill>
                  <a:schemeClr val="tx1"/>
                </a:solidFill>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endParaRPr lang="es-AR" sz="1200" kern="120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s-AR" sz="1200" kern="1200" dirty="0" smtClean="0">
                <a:solidFill>
                  <a:schemeClr val="tx1"/>
                </a:solidFill>
                <a:latin typeface="+mn-lt"/>
                <a:ea typeface="+mn-ea"/>
                <a:cs typeface="+mn-cs"/>
              </a:rPr>
              <a:t> </a:t>
            </a:r>
            <a:r>
              <a:rPr lang="es-AR" sz="1200" kern="1200" dirty="0" smtClean="0">
                <a:solidFill>
                  <a:schemeClr val="tx1"/>
                </a:solidFill>
                <a:latin typeface="+mn-lt"/>
                <a:ea typeface="+mn-ea"/>
                <a:cs typeface="+mn-cs"/>
              </a:rPr>
              <a:t>Ejemplo de tareas que abarca el aprendizaje de maquina pueden ser</a:t>
            </a:r>
            <a:r>
              <a:rPr lang="es-AR" sz="1200" kern="1200" dirty="0" smtClean="0">
                <a:solidFill>
                  <a:schemeClr val="tx1"/>
                </a:solidFill>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r>
              <a:rPr lang="es-AR" sz="1200" kern="1200" dirty="0" smtClean="0">
                <a:solidFill>
                  <a:schemeClr val="tx1"/>
                </a:solidFill>
                <a:latin typeface="+mn-lt"/>
                <a:ea typeface="+mn-ea"/>
                <a:cs typeface="+mn-cs"/>
              </a:rPr>
              <a:t>*  </a:t>
            </a:r>
            <a:r>
              <a:rPr lang="es-AR" sz="1200" kern="1200" dirty="0" smtClean="0">
                <a:solidFill>
                  <a:schemeClr val="tx1"/>
                </a:solidFill>
                <a:latin typeface="+mn-lt"/>
                <a:ea typeface="+mn-ea"/>
                <a:cs typeface="+mn-cs"/>
              </a:rPr>
              <a:t>descubrir que tratamientos se adaptaran mejor a futuros pacientes a partir del archivo de historias clínicas de un hospital; </a:t>
            </a:r>
            <a:endParaRPr lang="es-AR" sz="1200" kern="120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 typeface="Arial" charset="0"/>
              <a:buChar char="•"/>
              <a:tabLst/>
              <a:defRPr/>
            </a:pPr>
            <a:r>
              <a:rPr lang="es-AR" sz="1200" kern="1200" dirty="0" smtClean="0">
                <a:solidFill>
                  <a:schemeClr val="tx1"/>
                </a:solidFill>
                <a:latin typeface="+mn-lt"/>
                <a:ea typeface="+mn-ea"/>
                <a:cs typeface="+mn-cs"/>
              </a:rPr>
              <a:t> como </a:t>
            </a:r>
            <a:r>
              <a:rPr lang="es-AR" sz="1200" kern="1200" dirty="0" smtClean="0">
                <a:solidFill>
                  <a:schemeClr val="tx1"/>
                </a:solidFill>
                <a:latin typeface="+mn-lt"/>
                <a:ea typeface="+mn-ea"/>
                <a:cs typeface="+mn-cs"/>
              </a:rPr>
              <a:t>hacer que un motor de búsqueda se adapte </a:t>
            </a:r>
            <a:r>
              <a:rPr lang="es-AR" sz="1200" kern="1200" dirty="0" err="1" smtClean="0">
                <a:solidFill>
                  <a:schemeClr val="tx1"/>
                </a:solidFill>
                <a:latin typeface="+mn-lt"/>
                <a:ea typeface="+mn-ea"/>
                <a:cs typeface="+mn-cs"/>
              </a:rPr>
              <a:t>automáticamentasdae</a:t>
            </a:r>
            <a:r>
              <a:rPr lang="es-AR" sz="1200" kern="1200" dirty="0" smtClean="0">
                <a:solidFill>
                  <a:schemeClr val="tx1"/>
                </a:solidFill>
                <a:latin typeface="+mn-lt"/>
                <a:ea typeface="+mn-ea"/>
                <a:cs typeface="+mn-cs"/>
              </a:rPr>
              <a:t> a las preferencias de sus usuarios </a:t>
            </a:r>
            <a:endParaRPr lang="es-AR" sz="1200" kern="120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 typeface="Arial" charset="0"/>
              <a:buChar char="•"/>
              <a:tabLst/>
              <a:defRPr/>
            </a:pPr>
            <a:r>
              <a:rPr lang="es-AR" sz="1200" kern="1200" dirty="0" smtClean="0">
                <a:solidFill>
                  <a:schemeClr val="tx1"/>
                </a:solidFill>
                <a:latin typeface="+mn-lt"/>
                <a:ea typeface="+mn-ea"/>
                <a:cs typeface="+mn-cs"/>
              </a:rPr>
              <a:t> como </a:t>
            </a:r>
            <a:r>
              <a:rPr lang="es-AR" sz="1200" kern="1200" dirty="0" smtClean="0">
                <a:solidFill>
                  <a:schemeClr val="tx1"/>
                </a:solidFill>
                <a:latin typeface="+mn-lt"/>
                <a:ea typeface="+mn-ea"/>
                <a:cs typeface="+mn-cs"/>
              </a:rPr>
              <a:t>hacer que un robot móvil aprenda a  navegar a partir de la experiencia ([18]).</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En la </a:t>
            </a:r>
            <a:r>
              <a:rPr lang="en-US" sz="1200" kern="1200" dirty="0" err="1" smtClean="0">
                <a:solidFill>
                  <a:schemeClr val="tx1"/>
                </a:solidFill>
                <a:latin typeface="+mn-lt"/>
                <a:ea typeface="+mn-ea"/>
                <a:cs typeface="+mn-cs"/>
              </a:rPr>
              <a:t>imagen</a:t>
            </a:r>
            <a:r>
              <a:rPr lang="en-US" sz="1200" kern="1200" dirty="0" smtClean="0">
                <a:solidFill>
                  <a:schemeClr val="tx1"/>
                </a:solidFill>
                <a:latin typeface="+mn-lt"/>
                <a:ea typeface="+mn-ea"/>
                <a:cs typeface="+mn-cs"/>
              </a:rPr>
              <a:t> se </a:t>
            </a:r>
            <a:r>
              <a:rPr lang="en-US" sz="1200" kern="1200" dirty="0" err="1" smtClean="0">
                <a:solidFill>
                  <a:schemeClr val="tx1"/>
                </a:solidFill>
                <a:latin typeface="+mn-lt"/>
                <a:ea typeface="+mn-ea"/>
                <a:cs typeface="+mn-cs"/>
              </a:rPr>
              <a:t>puede</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apreciar</a:t>
            </a:r>
            <a:r>
              <a:rPr lang="en-US" sz="1200" kern="1200" dirty="0" smtClean="0">
                <a:solidFill>
                  <a:schemeClr val="tx1"/>
                </a:solidFill>
                <a:latin typeface="+mn-lt"/>
                <a:ea typeface="+mn-ea"/>
                <a:cs typeface="+mn-cs"/>
              </a:rPr>
              <a:t> el</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vehiculo</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autonomo</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ganador</a:t>
            </a:r>
            <a:r>
              <a:rPr lang="en-US" sz="1200" kern="1200" baseline="0" dirty="0" smtClean="0">
                <a:solidFill>
                  <a:schemeClr val="tx1"/>
                </a:solidFill>
                <a:latin typeface="+mn-lt"/>
                <a:ea typeface="+mn-ea"/>
                <a:cs typeface="+mn-cs"/>
              </a:rPr>
              <a:t> de un </a:t>
            </a:r>
            <a:r>
              <a:rPr lang="en-US" sz="1200" kern="1200" baseline="0" dirty="0" err="1" smtClean="0">
                <a:solidFill>
                  <a:schemeClr val="tx1"/>
                </a:solidFill>
                <a:latin typeface="+mn-lt"/>
                <a:ea typeface="+mn-ea"/>
                <a:cs typeface="+mn-cs"/>
              </a:rPr>
              <a:t>concurso</a:t>
            </a:r>
            <a:r>
              <a:rPr lang="en-US" sz="1200" kern="1200" baseline="0" dirty="0" smtClean="0">
                <a:solidFill>
                  <a:schemeClr val="tx1"/>
                </a:solidFill>
                <a:latin typeface="+mn-lt"/>
                <a:ea typeface="+mn-ea"/>
                <a:cs typeface="+mn-cs"/>
              </a:rPr>
              <a:t> de 2 </a:t>
            </a:r>
            <a:r>
              <a:rPr lang="en-US" sz="1200" kern="1200" baseline="0" dirty="0" err="1" smtClean="0">
                <a:solidFill>
                  <a:schemeClr val="tx1"/>
                </a:solidFill>
                <a:latin typeface="+mn-lt"/>
                <a:ea typeface="+mn-ea"/>
                <a:cs typeface="+mn-cs"/>
              </a:rPr>
              <a:t>millones</a:t>
            </a:r>
            <a:r>
              <a:rPr lang="en-US" sz="1200" kern="1200" baseline="0" dirty="0" smtClean="0">
                <a:solidFill>
                  <a:schemeClr val="tx1"/>
                </a:solidFill>
                <a:latin typeface="+mn-lt"/>
                <a:ea typeface="+mn-ea"/>
                <a:cs typeface="+mn-cs"/>
              </a:rPr>
              <a:t> de </a:t>
            </a:r>
            <a:r>
              <a:rPr lang="en-US" sz="1200" kern="1200" baseline="0" dirty="0" err="1" smtClean="0">
                <a:solidFill>
                  <a:schemeClr val="tx1"/>
                </a:solidFill>
                <a:latin typeface="+mn-lt"/>
                <a:ea typeface="+mn-ea"/>
                <a:cs typeface="+mn-cs"/>
              </a:rPr>
              <a:t>dolares</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por</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manejar</a:t>
            </a:r>
            <a:r>
              <a:rPr lang="en-US" sz="1200" kern="1200" baseline="0" dirty="0" smtClean="0">
                <a:solidFill>
                  <a:schemeClr val="tx1"/>
                </a:solidFill>
                <a:latin typeface="+mn-lt"/>
                <a:ea typeface="+mn-ea"/>
                <a:cs typeface="+mn-cs"/>
              </a:rPr>
              <a:t> en un </a:t>
            </a:r>
            <a:r>
              <a:rPr lang="en-US" sz="1200" kern="1200" baseline="0" dirty="0" err="1" smtClean="0">
                <a:solidFill>
                  <a:schemeClr val="tx1"/>
                </a:solidFill>
                <a:latin typeface="+mn-lt"/>
                <a:ea typeface="+mn-ea"/>
                <a:cs typeface="+mn-cs"/>
              </a:rPr>
              <a:t>ambiente</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urbano</a:t>
            </a:r>
            <a:r>
              <a:rPr lang="en-US" sz="1200" kern="1200" baseline="0" dirty="0" smtClean="0">
                <a:solidFill>
                  <a:schemeClr val="tx1"/>
                </a:solidFill>
                <a:latin typeface="+mn-lt"/>
                <a:ea typeface="+mn-ea"/>
                <a:cs typeface="+mn-cs"/>
              </a:rPr>
              <a:t>, con autos en </a:t>
            </a:r>
            <a:r>
              <a:rPr lang="en-US" sz="1200" kern="1200" baseline="0" dirty="0" err="1" smtClean="0">
                <a:solidFill>
                  <a:schemeClr val="tx1"/>
                </a:solidFill>
                <a:latin typeface="+mn-lt"/>
                <a:ea typeface="+mn-ea"/>
                <a:cs typeface="+mn-cs"/>
              </a:rPr>
              <a:t>movimiento</a:t>
            </a:r>
            <a:r>
              <a:rPr lang="en-US" sz="1200" kern="1200" baseline="0" dirty="0" smtClean="0">
                <a:solidFill>
                  <a:schemeClr val="tx1"/>
                </a:solidFill>
                <a:latin typeface="+mn-lt"/>
                <a:ea typeface="+mn-ea"/>
                <a:cs typeface="+mn-cs"/>
              </a:rPr>
              <a:t> y </a:t>
            </a:r>
            <a:r>
              <a:rPr lang="en-US" sz="1200" kern="1200" baseline="0" dirty="0" err="1" smtClean="0">
                <a:solidFill>
                  <a:schemeClr val="tx1"/>
                </a:solidFill>
                <a:latin typeface="+mn-lt"/>
                <a:ea typeface="+mn-ea"/>
                <a:cs typeface="+mn-cs"/>
              </a:rPr>
              <a:t>estacionados</a:t>
            </a:r>
            <a:r>
              <a:rPr lang="en-US" sz="1200" kern="1200" baseline="0" dirty="0" smtClean="0">
                <a:solidFill>
                  <a:schemeClr val="tx1"/>
                </a:solidFill>
                <a:latin typeface="+mn-lt"/>
                <a:ea typeface="+mn-ea"/>
                <a:cs typeface="+mn-cs"/>
              </a:rPr>
              <a:t>.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latin typeface="+mn-lt"/>
                <a:ea typeface="+mn-ea"/>
                <a:cs typeface="+mn-cs"/>
              </a:rPr>
              <a:t>El </a:t>
            </a:r>
            <a:r>
              <a:rPr lang="en-US" sz="1200" kern="1200" baseline="0" dirty="0" err="1" smtClean="0">
                <a:solidFill>
                  <a:schemeClr val="tx1"/>
                </a:solidFill>
                <a:latin typeface="+mn-lt"/>
                <a:ea typeface="+mn-ea"/>
                <a:cs typeface="+mn-cs"/>
              </a:rPr>
              <a:t>mismo</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durante</a:t>
            </a:r>
            <a:r>
              <a:rPr lang="en-US" sz="1200" kern="1200" baseline="0" dirty="0" smtClean="0">
                <a:solidFill>
                  <a:schemeClr val="tx1"/>
                </a:solidFill>
                <a:latin typeface="+mn-lt"/>
                <a:ea typeface="+mn-ea"/>
                <a:cs typeface="+mn-cs"/>
              </a:rPr>
              <a:t> la </a:t>
            </a:r>
            <a:r>
              <a:rPr lang="en-US" sz="1200" kern="1200" baseline="0" dirty="0" err="1" smtClean="0">
                <a:solidFill>
                  <a:schemeClr val="tx1"/>
                </a:solidFill>
                <a:latin typeface="+mn-lt"/>
                <a:ea typeface="+mn-ea"/>
                <a:cs typeface="+mn-cs"/>
              </a:rPr>
              <a:t>fase</a:t>
            </a:r>
            <a:r>
              <a:rPr lang="en-US" sz="1200" kern="1200" baseline="0" dirty="0" smtClean="0">
                <a:solidFill>
                  <a:schemeClr val="tx1"/>
                </a:solidFill>
                <a:latin typeface="+mn-lt"/>
                <a:ea typeface="+mn-ea"/>
                <a:cs typeface="+mn-cs"/>
              </a:rPr>
              <a:t> de </a:t>
            </a:r>
            <a:r>
              <a:rPr lang="en-US" sz="1200" kern="1200" baseline="0" dirty="0" err="1" smtClean="0">
                <a:solidFill>
                  <a:schemeClr val="tx1"/>
                </a:solidFill>
                <a:latin typeface="+mn-lt"/>
                <a:ea typeface="+mn-ea"/>
                <a:cs typeface="+mn-cs"/>
              </a:rPr>
              <a:t>aprendizaje</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es</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conducido</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por</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una</a:t>
            </a:r>
            <a:r>
              <a:rPr lang="en-US" sz="1200" kern="1200" baseline="0" dirty="0" smtClean="0">
                <a:solidFill>
                  <a:schemeClr val="tx1"/>
                </a:solidFill>
                <a:latin typeface="+mn-lt"/>
                <a:ea typeface="+mn-ea"/>
                <a:cs typeface="+mn-cs"/>
              </a:rPr>
              <a:t> persona, </a:t>
            </a:r>
            <a:r>
              <a:rPr lang="en-US" sz="1200" kern="1200" baseline="0" dirty="0" err="1" smtClean="0">
                <a:solidFill>
                  <a:schemeClr val="tx1"/>
                </a:solidFill>
                <a:latin typeface="+mn-lt"/>
                <a:ea typeface="+mn-ea"/>
                <a:cs typeface="+mn-cs"/>
              </a:rPr>
              <a:t>mientras</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que</a:t>
            </a:r>
            <a:r>
              <a:rPr lang="en-US" sz="1200" kern="1200" baseline="0" dirty="0" smtClean="0">
                <a:solidFill>
                  <a:schemeClr val="tx1"/>
                </a:solidFill>
                <a:latin typeface="+mn-lt"/>
                <a:ea typeface="+mn-ea"/>
                <a:cs typeface="+mn-cs"/>
              </a:rPr>
              <a:t> se </a:t>
            </a:r>
            <a:r>
              <a:rPr lang="en-US" sz="1200" kern="1200" baseline="0" dirty="0" err="1" smtClean="0">
                <a:solidFill>
                  <a:schemeClr val="tx1"/>
                </a:solidFill>
                <a:latin typeface="+mn-lt"/>
                <a:ea typeface="+mn-ea"/>
                <a:cs typeface="+mn-cs"/>
              </a:rPr>
              <a:t>recogen</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datos</a:t>
            </a:r>
            <a:r>
              <a:rPr lang="en-US" sz="1200" kern="1200" baseline="0" dirty="0" smtClean="0">
                <a:solidFill>
                  <a:schemeClr val="tx1"/>
                </a:solidFill>
                <a:latin typeface="+mn-lt"/>
                <a:ea typeface="+mn-ea"/>
                <a:cs typeface="+mn-cs"/>
              </a:rPr>
              <a:t> de un </a:t>
            </a:r>
            <a:r>
              <a:rPr lang="en-US" sz="1200" kern="1200" baseline="0" dirty="0" err="1" smtClean="0">
                <a:solidFill>
                  <a:schemeClr val="tx1"/>
                </a:solidFill>
                <a:latin typeface="+mn-lt"/>
                <a:ea typeface="+mn-ea"/>
                <a:cs typeface="+mn-cs"/>
              </a:rPr>
              <a:t>gran</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variedad</a:t>
            </a:r>
            <a:r>
              <a:rPr lang="en-US" sz="1200" kern="1200" baseline="0" dirty="0" smtClean="0">
                <a:solidFill>
                  <a:schemeClr val="tx1"/>
                </a:solidFill>
                <a:latin typeface="+mn-lt"/>
                <a:ea typeface="+mn-ea"/>
                <a:cs typeface="+mn-cs"/>
              </a:rPr>
              <a:t> de </a:t>
            </a:r>
            <a:r>
              <a:rPr lang="en-US" sz="1200" kern="1200" baseline="0" dirty="0" err="1" smtClean="0">
                <a:solidFill>
                  <a:schemeClr val="tx1"/>
                </a:solidFill>
                <a:latin typeface="+mn-lt"/>
                <a:ea typeface="+mn-ea"/>
                <a:cs typeface="+mn-cs"/>
              </a:rPr>
              <a:t>sensores</a:t>
            </a:r>
            <a:r>
              <a:rPr lang="en-US" sz="1200" kern="1200" baseline="0" dirty="0" smtClean="0">
                <a:solidFill>
                  <a:schemeClr val="tx1"/>
                </a:solidFill>
                <a:latin typeface="+mn-lt"/>
                <a:ea typeface="+mn-ea"/>
                <a:cs typeface="+mn-cs"/>
              </a:rPr>
              <a:t>. A </a:t>
            </a:r>
            <a:r>
              <a:rPr lang="en-US" sz="1200" kern="1200" baseline="0" dirty="0" err="1" smtClean="0">
                <a:solidFill>
                  <a:schemeClr val="tx1"/>
                </a:solidFill>
                <a:latin typeface="+mn-lt"/>
                <a:ea typeface="+mn-ea"/>
                <a:cs typeface="+mn-cs"/>
              </a:rPr>
              <a:t>partir</a:t>
            </a:r>
            <a:r>
              <a:rPr lang="en-US" sz="1200" kern="1200" baseline="0" dirty="0" smtClean="0">
                <a:solidFill>
                  <a:schemeClr val="tx1"/>
                </a:solidFill>
                <a:latin typeface="+mn-lt"/>
                <a:ea typeface="+mn-ea"/>
                <a:cs typeface="+mn-cs"/>
              </a:rPr>
              <a:t> de </a:t>
            </a:r>
            <a:r>
              <a:rPr lang="en-US" sz="1200" kern="1200" baseline="0" dirty="0" err="1" smtClean="0">
                <a:solidFill>
                  <a:schemeClr val="tx1"/>
                </a:solidFill>
                <a:latin typeface="+mn-lt"/>
                <a:ea typeface="+mn-ea"/>
                <a:cs typeface="+mn-cs"/>
              </a:rPr>
              <a:t>estos</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datos</a:t>
            </a:r>
            <a:r>
              <a:rPr lang="en-US" sz="1200" kern="1200" baseline="0" dirty="0" smtClean="0">
                <a:solidFill>
                  <a:schemeClr val="tx1"/>
                </a:solidFill>
                <a:latin typeface="+mn-lt"/>
                <a:ea typeface="+mn-ea"/>
                <a:cs typeface="+mn-cs"/>
              </a:rPr>
              <a:t> la </a:t>
            </a:r>
            <a:r>
              <a:rPr lang="en-US" sz="1200" kern="1200" baseline="0" dirty="0" err="1" smtClean="0">
                <a:solidFill>
                  <a:schemeClr val="tx1"/>
                </a:solidFill>
                <a:latin typeface="+mn-lt"/>
                <a:ea typeface="+mn-ea"/>
                <a:cs typeface="+mn-cs"/>
              </a:rPr>
              <a:t>computadora</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aprende</a:t>
            </a:r>
            <a:r>
              <a:rPr lang="en-US" sz="1200" kern="1200" baseline="0" dirty="0" smtClean="0">
                <a:solidFill>
                  <a:schemeClr val="tx1"/>
                </a:solidFill>
                <a:latin typeface="+mn-lt"/>
                <a:ea typeface="+mn-ea"/>
                <a:cs typeface="+mn-cs"/>
              </a:rPr>
              <a:t> y </a:t>
            </a:r>
            <a:r>
              <a:rPr lang="en-US" sz="1200" kern="1200" baseline="0" dirty="0" err="1" smtClean="0">
                <a:solidFill>
                  <a:schemeClr val="tx1"/>
                </a:solidFill>
                <a:latin typeface="+mn-lt"/>
                <a:ea typeface="+mn-ea"/>
                <a:cs typeface="+mn-cs"/>
              </a:rPr>
              <a:t>luego</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es</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capaz</a:t>
            </a:r>
            <a:r>
              <a:rPr lang="en-US" sz="1200" kern="1200" baseline="0" dirty="0" smtClean="0">
                <a:solidFill>
                  <a:schemeClr val="tx1"/>
                </a:solidFill>
                <a:latin typeface="+mn-lt"/>
                <a:ea typeface="+mn-ea"/>
                <a:cs typeface="+mn-cs"/>
              </a:rPr>
              <a:t> de </a:t>
            </a:r>
            <a:r>
              <a:rPr lang="en-US" sz="1200" kern="1200" baseline="0" dirty="0" err="1" smtClean="0">
                <a:solidFill>
                  <a:schemeClr val="tx1"/>
                </a:solidFill>
                <a:latin typeface="+mn-lt"/>
                <a:ea typeface="+mn-ea"/>
                <a:cs typeface="+mn-cs"/>
              </a:rPr>
              <a:t>utilizar</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este</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aprendizaje</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para</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conducir</a:t>
            </a:r>
            <a:r>
              <a:rPr lang="en-US" sz="1200" kern="1200" baseline="0" dirty="0" smtClean="0">
                <a:solidFill>
                  <a:schemeClr val="tx1"/>
                </a:solidFill>
                <a:latin typeface="+mn-lt"/>
                <a:ea typeface="+mn-ea"/>
                <a:cs typeface="+mn-cs"/>
              </a:rPr>
              <a:t> el auto de forma </a:t>
            </a:r>
            <a:r>
              <a:rPr lang="en-US" sz="1200" kern="1200" baseline="0" dirty="0" err="1" smtClean="0">
                <a:solidFill>
                  <a:schemeClr val="tx1"/>
                </a:solidFill>
                <a:latin typeface="+mn-lt"/>
                <a:ea typeface="+mn-ea"/>
                <a:cs typeface="+mn-cs"/>
              </a:rPr>
              <a:t>autonoma</a:t>
            </a:r>
            <a:r>
              <a:rPr lang="en-US" sz="1200" kern="1200" baseline="0" dirty="0" smtClean="0">
                <a:solidFill>
                  <a:schemeClr val="tx1"/>
                </a:solidFill>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s-AR" sz="1200" kern="1200" dirty="0" smtClean="0">
              <a:solidFill>
                <a:schemeClr val="tx1"/>
              </a:solidFill>
              <a:latin typeface="+mn-lt"/>
              <a:ea typeface="+mn-ea"/>
              <a:cs typeface="+mn-cs"/>
            </a:endParaRPr>
          </a:p>
          <a:p>
            <a:endParaRPr lang="en-US" sz="1200" b="0" i="0" kern="120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0B94F1A4-9E02-42A3-A48D-511FB3467974}" type="slidenum">
              <a:rPr lang="es-AR" smtClean="0"/>
              <a:pPr/>
              <a:t>12</a:t>
            </a:fld>
            <a:endParaRPr lang="es-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s-AR" sz="1200" kern="1200" dirty="0" smtClean="0">
                <a:solidFill>
                  <a:schemeClr val="tx1"/>
                </a:solidFill>
                <a:latin typeface="+mn-lt"/>
                <a:ea typeface="+mn-ea"/>
                <a:cs typeface="+mn-cs"/>
              </a:rPr>
              <a:t>El aprendizaje de maquina supervisado </a:t>
            </a:r>
            <a:r>
              <a:rPr lang="es-AR" sz="1200" kern="1200" dirty="0" smtClean="0">
                <a:solidFill>
                  <a:schemeClr val="tx1"/>
                </a:solidFill>
                <a:latin typeface="+mn-lt"/>
                <a:ea typeface="+mn-ea"/>
                <a:cs typeface="+mn-cs"/>
              </a:rPr>
              <a:t>es la rama del aprendizaje de maquina dedicado </a:t>
            </a:r>
            <a:r>
              <a:rPr lang="es-AR" sz="1200" kern="1200" dirty="0" smtClean="0">
                <a:solidFill>
                  <a:schemeClr val="tx1"/>
                </a:solidFill>
                <a:latin typeface="+mn-lt"/>
                <a:ea typeface="+mn-ea"/>
                <a:cs typeface="+mn-cs"/>
              </a:rPr>
              <a:t>al desarrollo de algoritmos que aprenden a partir de ejemplos</a:t>
            </a:r>
            <a:r>
              <a:rPr lang="es-AR" sz="1200" kern="1200" dirty="0" smtClean="0">
                <a:solidFill>
                  <a:schemeClr val="tx1"/>
                </a:solidFill>
                <a:latin typeface="+mn-lt"/>
                <a:ea typeface="+mn-ea"/>
                <a:cs typeface="+mn-cs"/>
              </a:rPr>
              <a:t>.</a:t>
            </a:r>
          </a:p>
          <a:p>
            <a:endParaRPr lang="es-AR" sz="1200" kern="1200" dirty="0" smtClean="0">
              <a:solidFill>
                <a:schemeClr val="tx1"/>
              </a:solidFill>
              <a:latin typeface="+mn-lt"/>
              <a:ea typeface="+mn-ea"/>
              <a:cs typeface="+mn-cs"/>
            </a:endParaRPr>
          </a:p>
          <a:p>
            <a:r>
              <a:rPr lang="es-AR" sz="1200" kern="1200" dirty="0" smtClean="0">
                <a:solidFill>
                  <a:schemeClr val="tx1"/>
                </a:solidFill>
                <a:latin typeface="+mn-lt"/>
                <a:ea typeface="+mn-ea"/>
                <a:cs typeface="+mn-cs"/>
              </a:rPr>
              <a:t>Aquí un </a:t>
            </a:r>
            <a:r>
              <a:rPr lang="es-AR" sz="1200" kern="1200" dirty="0" smtClean="0">
                <a:solidFill>
                  <a:schemeClr val="tx1"/>
                </a:solidFill>
                <a:latin typeface="+mn-lt"/>
                <a:ea typeface="+mn-ea"/>
                <a:cs typeface="+mn-cs"/>
              </a:rPr>
              <a:t>ejemplo está representado por una instancia y una clase a la que esa instancia pertenece</a:t>
            </a:r>
            <a:r>
              <a:rPr lang="es-AR" sz="1200" kern="1200" dirty="0" smtClean="0">
                <a:solidFill>
                  <a:schemeClr val="tx1"/>
                </a:solidFill>
                <a:latin typeface="+mn-lt"/>
                <a:ea typeface="+mn-ea"/>
                <a:cs typeface="+mn-cs"/>
              </a:rPr>
              <a:t>.</a:t>
            </a:r>
          </a:p>
          <a:p>
            <a:endParaRPr lang="es-AR" sz="1200" kern="1200" dirty="0" smtClean="0">
              <a:solidFill>
                <a:schemeClr val="tx1"/>
              </a:solidFill>
              <a:latin typeface="+mn-lt"/>
              <a:ea typeface="+mn-ea"/>
              <a:cs typeface="+mn-cs"/>
            </a:endParaRPr>
          </a:p>
          <a:p>
            <a:r>
              <a:rPr lang="es-AR" sz="1200" kern="1200" dirty="0" smtClean="0">
                <a:solidFill>
                  <a:schemeClr val="tx1"/>
                </a:solidFill>
                <a:latin typeface="+mn-lt"/>
                <a:ea typeface="+mn-ea"/>
                <a:cs typeface="+mn-cs"/>
              </a:rPr>
              <a:t>Una </a:t>
            </a:r>
            <a:r>
              <a:rPr lang="es-AR" sz="1200" kern="1200" dirty="0" smtClean="0">
                <a:solidFill>
                  <a:schemeClr val="tx1"/>
                </a:solidFill>
                <a:latin typeface="+mn-lt"/>
                <a:ea typeface="+mn-ea"/>
                <a:cs typeface="+mn-cs"/>
              </a:rPr>
              <a:t>instancia representa un conjunto de observaciones sobre un hecho determinado</a:t>
            </a:r>
            <a:r>
              <a:rPr lang="es-AR" sz="1200" kern="1200" dirty="0" smtClean="0">
                <a:solidFill>
                  <a:schemeClr val="tx1"/>
                </a:solidFill>
                <a:latin typeface="+mn-lt"/>
                <a:ea typeface="+mn-ea"/>
                <a:cs typeface="+mn-cs"/>
              </a:rPr>
              <a:t>. </a:t>
            </a:r>
          </a:p>
          <a:p>
            <a:endParaRPr lang="es-AR" sz="1200" kern="1200" dirty="0" smtClean="0">
              <a:solidFill>
                <a:schemeClr val="tx1"/>
              </a:solidFill>
              <a:latin typeface="+mn-lt"/>
              <a:ea typeface="+mn-ea"/>
              <a:cs typeface="+mn-cs"/>
            </a:endParaRPr>
          </a:p>
          <a:p>
            <a:r>
              <a:rPr lang="es-AR" sz="1200" kern="1200" dirty="0" smtClean="0">
                <a:solidFill>
                  <a:schemeClr val="tx1"/>
                </a:solidFill>
                <a:latin typeface="+mn-lt"/>
                <a:ea typeface="+mn-ea"/>
                <a:cs typeface="+mn-cs"/>
              </a:rPr>
              <a:t>Una </a:t>
            </a:r>
            <a:r>
              <a:rPr lang="es-AR" sz="1200" kern="1200" dirty="0" smtClean="0">
                <a:solidFill>
                  <a:schemeClr val="tx1"/>
                </a:solidFill>
                <a:latin typeface="+mn-lt"/>
                <a:ea typeface="+mn-ea"/>
                <a:cs typeface="+mn-cs"/>
              </a:rPr>
              <a:t>clase representa la clasificación que se le da al </a:t>
            </a:r>
            <a:r>
              <a:rPr lang="es-AR" sz="1200" kern="1200" dirty="0" smtClean="0">
                <a:solidFill>
                  <a:schemeClr val="tx1"/>
                </a:solidFill>
                <a:latin typeface="+mn-lt"/>
                <a:ea typeface="+mn-ea"/>
                <a:cs typeface="+mn-cs"/>
              </a:rPr>
              <a:t>hecho. Lo que queremos</a:t>
            </a:r>
            <a:r>
              <a:rPr lang="es-AR" sz="1200" kern="1200" baseline="0" dirty="0" smtClean="0">
                <a:solidFill>
                  <a:schemeClr val="tx1"/>
                </a:solidFill>
                <a:latin typeface="+mn-lt"/>
                <a:ea typeface="+mn-ea"/>
                <a:cs typeface="+mn-cs"/>
              </a:rPr>
              <a:t> aprender</a:t>
            </a:r>
          </a:p>
          <a:p>
            <a:endParaRPr lang="es-AR" sz="1200" kern="1200" baseline="0" dirty="0" smtClean="0">
              <a:solidFill>
                <a:schemeClr val="tx1"/>
              </a:solidFill>
              <a:latin typeface="+mn-lt"/>
              <a:ea typeface="+mn-ea"/>
              <a:cs typeface="+mn-cs"/>
            </a:endParaRPr>
          </a:p>
          <a:p>
            <a:r>
              <a:rPr lang="es-AR" sz="1200" kern="1200" baseline="0" dirty="0" smtClean="0">
                <a:solidFill>
                  <a:schemeClr val="tx1"/>
                </a:solidFill>
                <a:latin typeface="+mn-lt"/>
                <a:ea typeface="+mn-ea"/>
                <a:cs typeface="+mn-cs"/>
              </a:rPr>
              <a:t>En esta tabla la tenemos tres instancias que denotan las condiciones </a:t>
            </a:r>
            <a:r>
              <a:rPr lang="es-AR" sz="1200" kern="1200" baseline="0" dirty="0" err="1" smtClean="0">
                <a:solidFill>
                  <a:schemeClr val="tx1"/>
                </a:solidFill>
                <a:latin typeface="+mn-lt"/>
                <a:ea typeface="+mn-ea"/>
                <a:cs typeface="+mn-cs"/>
              </a:rPr>
              <a:t>climaticas</a:t>
            </a:r>
            <a:r>
              <a:rPr lang="es-AR" sz="1200" kern="1200" baseline="0" dirty="0" smtClean="0">
                <a:solidFill>
                  <a:schemeClr val="tx1"/>
                </a:solidFill>
                <a:latin typeface="+mn-lt"/>
                <a:ea typeface="+mn-ea"/>
                <a:cs typeface="+mn-cs"/>
              </a:rPr>
              <a:t> en una cancha de golf dada.</a:t>
            </a:r>
          </a:p>
          <a:p>
            <a:endParaRPr lang="en-US" sz="1200" kern="1200" baseline="0" dirty="0" smtClean="0">
              <a:solidFill>
                <a:schemeClr val="tx1"/>
              </a:solidFill>
              <a:latin typeface="+mn-lt"/>
              <a:ea typeface="+mn-ea"/>
              <a:cs typeface="+mn-cs"/>
            </a:endParaRPr>
          </a:p>
          <a:p>
            <a:r>
              <a:rPr lang="en-US" sz="1200" kern="1200" baseline="0" dirty="0" err="1" smtClean="0">
                <a:solidFill>
                  <a:schemeClr val="tx1"/>
                </a:solidFill>
                <a:latin typeface="+mn-lt"/>
                <a:ea typeface="+mn-ea"/>
                <a:cs typeface="+mn-cs"/>
              </a:rPr>
              <a:t>Mientras</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que</a:t>
            </a:r>
            <a:r>
              <a:rPr lang="en-US" sz="1200" kern="1200" baseline="0" dirty="0" smtClean="0">
                <a:solidFill>
                  <a:schemeClr val="tx1"/>
                </a:solidFill>
                <a:latin typeface="+mn-lt"/>
                <a:ea typeface="+mn-ea"/>
                <a:cs typeface="+mn-cs"/>
              </a:rPr>
              <a:t> la </a:t>
            </a:r>
            <a:r>
              <a:rPr lang="en-US" sz="1200" kern="1200" baseline="0" dirty="0" err="1" smtClean="0">
                <a:solidFill>
                  <a:schemeClr val="tx1"/>
                </a:solidFill>
                <a:latin typeface="+mn-lt"/>
                <a:ea typeface="+mn-ea"/>
                <a:cs typeface="+mn-cs"/>
              </a:rPr>
              <a:t>clasificacion</a:t>
            </a:r>
            <a:r>
              <a:rPr lang="en-US" sz="1200" kern="1200" baseline="0" dirty="0" smtClean="0">
                <a:solidFill>
                  <a:schemeClr val="tx1"/>
                </a:solidFill>
                <a:latin typeface="+mn-lt"/>
                <a:ea typeface="+mn-ea"/>
                <a:cs typeface="+mn-cs"/>
              </a:rPr>
              <a:t> de </a:t>
            </a:r>
            <a:r>
              <a:rPr lang="en-US" sz="1200" kern="1200" baseline="0" dirty="0" err="1" smtClean="0">
                <a:solidFill>
                  <a:schemeClr val="tx1"/>
                </a:solidFill>
                <a:latin typeface="+mn-lt"/>
                <a:ea typeface="+mn-ea"/>
                <a:cs typeface="+mn-cs"/>
              </a:rPr>
              <a:t>cada</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una</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corresponde</a:t>
            </a:r>
            <a:r>
              <a:rPr lang="en-US" sz="1200" kern="1200" baseline="0" dirty="0" smtClean="0">
                <a:solidFill>
                  <a:schemeClr val="tx1"/>
                </a:solidFill>
                <a:latin typeface="+mn-lt"/>
                <a:ea typeface="+mn-ea"/>
                <a:cs typeface="+mn-cs"/>
              </a:rPr>
              <a:t> a </a:t>
            </a:r>
            <a:r>
              <a:rPr lang="en-US" sz="1200" kern="1200" baseline="0" dirty="0" err="1" smtClean="0">
                <a:solidFill>
                  <a:schemeClr val="tx1"/>
                </a:solidFill>
                <a:latin typeface="+mn-lt"/>
                <a:ea typeface="+mn-ea"/>
                <a:cs typeface="+mn-cs"/>
              </a:rPr>
              <a:t>si</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es</a:t>
            </a:r>
            <a:r>
              <a:rPr lang="en-US" sz="1200" kern="1200" baseline="0" dirty="0" smtClean="0">
                <a:solidFill>
                  <a:schemeClr val="tx1"/>
                </a:solidFill>
                <a:latin typeface="+mn-lt"/>
                <a:ea typeface="+mn-ea"/>
                <a:cs typeface="+mn-cs"/>
              </a:rPr>
              <a:t> un </a:t>
            </a:r>
            <a:r>
              <a:rPr lang="en-US" sz="1200" kern="1200" baseline="0" dirty="0" err="1" smtClean="0">
                <a:solidFill>
                  <a:schemeClr val="tx1"/>
                </a:solidFill>
                <a:latin typeface="+mn-lt"/>
                <a:ea typeface="+mn-ea"/>
                <a:cs typeface="+mn-cs"/>
              </a:rPr>
              <a:t>dia</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apropiado</a:t>
            </a:r>
            <a:r>
              <a:rPr lang="en-US" sz="1200" kern="1200" baseline="0" dirty="0" smtClean="0">
                <a:solidFill>
                  <a:schemeClr val="tx1"/>
                </a:solidFill>
                <a:latin typeface="+mn-lt"/>
                <a:ea typeface="+mn-ea"/>
                <a:cs typeface="+mn-cs"/>
              </a:rPr>
              <a:t> o no </a:t>
            </a:r>
            <a:r>
              <a:rPr lang="en-US" sz="1200" kern="1200" baseline="0" dirty="0" err="1" smtClean="0">
                <a:solidFill>
                  <a:schemeClr val="tx1"/>
                </a:solidFill>
                <a:latin typeface="+mn-lt"/>
                <a:ea typeface="+mn-ea"/>
                <a:cs typeface="+mn-cs"/>
              </a:rPr>
              <a:t>para</a:t>
            </a:r>
            <a:r>
              <a:rPr lang="en-US" sz="1200" kern="1200" baseline="0" dirty="0" smtClean="0">
                <a:solidFill>
                  <a:schemeClr val="tx1"/>
                </a:solidFill>
                <a:latin typeface="+mn-lt"/>
                <a:ea typeface="+mn-ea"/>
                <a:cs typeface="+mn-cs"/>
              </a:rPr>
              <a:t> la </a:t>
            </a:r>
            <a:r>
              <a:rPr lang="en-US" sz="1200" kern="1200" baseline="0" dirty="0" err="1" smtClean="0">
                <a:solidFill>
                  <a:schemeClr val="tx1"/>
                </a:solidFill>
                <a:latin typeface="+mn-lt"/>
                <a:ea typeface="+mn-ea"/>
                <a:cs typeface="+mn-cs"/>
              </a:rPr>
              <a:t>practica</a:t>
            </a:r>
            <a:r>
              <a:rPr lang="en-US" sz="1200" kern="1200" baseline="0" dirty="0" smtClean="0">
                <a:solidFill>
                  <a:schemeClr val="tx1"/>
                </a:solidFill>
                <a:latin typeface="+mn-lt"/>
                <a:ea typeface="+mn-ea"/>
                <a:cs typeface="+mn-cs"/>
              </a:rPr>
              <a:t> de golf en la </a:t>
            </a:r>
            <a:r>
              <a:rPr lang="en-US" sz="1200" kern="1200" baseline="0" dirty="0" err="1" smtClean="0">
                <a:solidFill>
                  <a:schemeClr val="tx1"/>
                </a:solidFill>
                <a:latin typeface="+mn-lt"/>
                <a:ea typeface="+mn-ea"/>
                <a:cs typeface="+mn-cs"/>
              </a:rPr>
              <a:t>cancha</a:t>
            </a:r>
            <a:r>
              <a:rPr lang="en-US" sz="1200" kern="1200" baseline="0" dirty="0" smtClean="0">
                <a:solidFill>
                  <a:schemeClr val="tx1"/>
                </a:solidFill>
                <a:latin typeface="+mn-lt"/>
                <a:ea typeface="+mn-ea"/>
                <a:cs typeface="+mn-cs"/>
              </a:rPr>
              <a:t>.</a:t>
            </a:r>
          </a:p>
          <a:p>
            <a:endParaRPr lang="en-US" sz="1200" kern="1200" baseline="0" dirty="0" smtClean="0">
              <a:solidFill>
                <a:schemeClr val="tx1"/>
              </a:solidFill>
              <a:latin typeface="+mn-lt"/>
              <a:ea typeface="+mn-ea"/>
              <a:cs typeface="+mn-cs"/>
            </a:endParaRPr>
          </a:p>
          <a:p>
            <a:endParaRPr lang="es-AR" sz="1200" kern="120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0B94F1A4-9E02-42A3-A48D-511FB3467974}" type="slidenum">
              <a:rPr lang="es-AR" smtClean="0"/>
              <a:pPr/>
              <a:t>13</a:t>
            </a:fld>
            <a:endParaRPr lang="es-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s-AR" sz="1200" kern="120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s-AR" sz="1200" kern="1200" dirty="0" smtClean="0">
                <a:solidFill>
                  <a:schemeClr val="tx1"/>
                </a:solidFill>
                <a:latin typeface="+mn-lt"/>
                <a:ea typeface="+mn-ea"/>
                <a:cs typeface="+mn-cs"/>
              </a:rPr>
              <a:t>En la fase de entrenamiento,  </a:t>
            </a:r>
            <a:r>
              <a:rPr lang="es-AR" sz="1200" kern="1200" dirty="0" smtClean="0">
                <a:solidFill>
                  <a:schemeClr val="tx1"/>
                </a:solidFill>
                <a:latin typeface="+mn-lt"/>
                <a:ea typeface="+mn-ea"/>
                <a:cs typeface="+mn-cs"/>
              </a:rPr>
              <a:t>un algoritmo de aprendizaje supervisado </a:t>
            </a:r>
            <a:r>
              <a:rPr lang="es-AR" sz="1200" kern="1200" dirty="0" smtClean="0">
                <a:solidFill>
                  <a:schemeClr val="tx1"/>
                </a:solidFill>
                <a:latin typeface="+mn-lt"/>
                <a:ea typeface="+mn-ea"/>
                <a:cs typeface="+mn-cs"/>
              </a:rPr>
              <a:t>buscara</a:t>
            </a:r>
            <a:r>
              <a:rPr lang="es-AR" sz="1200" kern="1200" baseline="0" dirty="0" smtClean="0">
                <a:solidFill>
                  <a:schemeClr val="tx1"/>
                </a:solidFill>
                <a:latin typeface="+mn-lt"/>
                <a:ea typeface="+mn-ea"/>
                <a:cs typeface="+mn-cs"/>
              </a:rPr>
              <a:t> aprender de cada uno de los ejemplos que se le provee clasificación para poder predecir futuros casos que no estén clasificados. Específicamente buscara una relación entre el conjunto de atributos de cada instancia(azul) y su atributo de clase(amarillo). </a:t>
            </a:r>
          </a:p>
          <a:p>
            <a:pPr marL="0" marR="0" indent="0" algn="l" defTabSz="914400" rtl="0" eaLnBrk="1" fontAlgn="auto" latinLnBrk="0" hangingPunct="1">
              <a:lnSpc>
                <a:spcPct val="100000"/>
              </a:lnSpc>
              <a:spcBef>
                <a:spcPts val="0"/>
              </a:spcBef>
              <a:spcAft>
                <a:spcPts val="0"/>
              </a:spcAft>
              <a:buClrTx/>
              <a:buSzTx/>
              <a:buFontTx/>
              <a:buNone/>
              <a:tabLst/>
              <a:defRPr/>
            </a:pPr>
            <a:endParaRPr lang="es-AR" sz="1200" kern="1200" baseline="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latin typeface="+mn-lt"/>
                <a:ea typeface="+mn-ea"/>
                <a:cs typeface="+mn-cs"/>
              </a:rPr>
              <a:t>Es </a:t>
            </a:r>
            <a:r>
              <a:rPr lang="en-US" sz="1200" kern="1200" baseline="0" dirty="0" err="1" smtClean="0">
                <a:solidFill>
                  <a:schemeClr val="tx1"/>
                </a:solidFill>
                <a:latin typeface="+mn-lt"/>
                <a:ea typeface="+mn-ea"/>
                <a:cs typeface="+mn-cs"/>
              </a:rPr>
              <a:t>importante</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que</a:t>
            </a:r>
            <a:r>
              <a:rPr lang="en-US" sz="1200" kern="1200" baseline="0" dirty="0" smtClean="0">
                <a:solidFill>
                  <a:schemeClr val="tx1"/>
                </a:solidFill>
                <a:latin typeface="+mn-lt"/>
                <a:ea typeface="+mn-ea"/>
                <a:cs typeface="+mn-cs"/>
              </a:rPr>
              <a:t> el </a:t>
            </a:r>
            <a:r>
              <a:rPr lang="en-US" sz="1200" kern="1200" baseline="0" dirty="0" err="1" smtClean="0">
                <a:solidFill>
                  <a:schemeClr val="tx1"/>
                </a:solidFill>
                <a:latin typeface="+mn-lt"/>
                <a:ea typeface="+mn-ea"/>
                <a:cs typeface="+mn-cs"/>
              </a:rPr>
              <a:t>conocimiento</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adquirido</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pueda</a:t>
            </a:r>
            <a:r>
              <a:rPr lang="en-US" sz="1200" kern="1200" baseline="0" dirty="0" smtClean="0">
                <a:solidFill>
                  <a:schemeClr val="tx1"/>
                </a:solidFill>
                <a:latin typeface="+mn-lt"/>
                <a:ea typeface="+mn-ea"/>
                <a:cs typeface="+mn-cs"/>
              </a:rPr>
              <a:t> ser </a:t>
            </a:r>
            <a:r>
              <a:rPr lang="en-US" sz="1200" kern="1200" baseline="0" dirty="0" err="1" smtClean="0">
                <a:solidFill>
                  <a:schemeClr val="tx1"/>
                </a:solidFill>
                <a:latin typeface="+mn-lt"/>
                <a:ea typeface="+mn-ea"/>
                <a:cs typeface="+mn-cs"/>
              </a:rPr>
              <a:t>generalizado</a:t>
            </a:r>
            <a:r>
              <a:rPr lang="en-US" sz="1200" kern="1200" baseline="0" dirty="0" smtClean="0">
                <a:solidFill>
                  <a:schemeClr val="tx1"/>
                </a:solidFill>
                <a:latin typeface="+mn-lt"/>
                <a:ea typeface="+mn-ea"/>
                <a:cs typeface="+mn-cs"/>
              </a:rPr>
              <a:t> a </a:t>
            </a:r>
            <a:r>
              <a:rPr lang="en-US" sz="1200" kern="1200" baseline="0" dirty="0" err="1" smtClean="0">
                <a:solidFill>
                  <a:schemeClr val="tx1"/>
                </a:solidFill>
                <a:latin typeface="+mn-lt"/>
                <a:ea typeface="+mn-ea"/>
                <a:cs typeface="+mn-cs"/>
              </a:rPr>
              <a:t>casos</a:t>
            </a:r>
            <a:r>
              <a:rPr lang="en-US" sz="1200" kern="1200" baseline="0" dirty="0" smtClean="0">
                <a:solidFill>
                  <a:schemeClr val="tx1"/>
                </a:solidFill>
                <a:latin typeface="+mn-lt"/>
                <a:ea typeface="+mn-ea"/>
                <a:cs typeface="+mn-cs"/>
              </a:rPr>
              <a:t> no </a:t>
            </a:r>
            <a:r>
              <a:rPr lang="en-US" sz="1200" kern="1200" baseline="0" dirty="0" err="1" smtClean="0">
                <a:solidFill>
                  <a:schemeClr val="tx1"/>
                </a:solidFill>
                <a:latin typeface="+mn-lt"/>
                <a:ea typeface="+mn-ea"/>
                <a:cs typeface="+mn-cs"/>
              </a:rPr>
              <a:t>vistos</a:t>
            </a:r>
            <a:r>
              <a:rPr lang="en-US" sz="1200" kern="1200" baseline="0" dirty="0" smtClean="0">
                <a:solidFill>
                  <a:schemeClr val="tx1"/>
                </a:solidFill>
                <a:latin typeface="+mn-lt"/>
                <a:ea typeface="+mn-ea"/>
                <a:cs typeface="+mn-cs"/>
              </a:rPr>
              <a:t>, de </a:t>
            </a:r>
            <a:r>
              <a:rPr lang="en-US" sz="1200" kern="1200" baseline="0" dirty="0" err="1" smtClean="0">
                <a:solidFill>
                  <a:schemeClr val="tx1"/>
                </a:solidFill>
                <a:latin typeface="+mn-lt"/>
                <a:ea typeface="+mn-ea"/>
                <a:cs typeface="+mn-cs"/>
              </a:rPr>
              <a:t>esta</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manera</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es</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posible</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predecir</a:t>
            </a:r>
            <a:r>
              <a:rPr lang="en-US" sz="1200" kern="1200" baseline="0" dirty="0" smtClean="0">
                <a:solidFill>
                  <a:schemeClr val="tx1"/>
                </a:solidFill>
                <a:latin typeface="+mn-lt"/>
                <a:ea typeface="+mn-ea"/>
                <a:cs typeface="+mn-cs"/>
              </a:rPr>
              <a:t> el </a:t>
            </a:r>
            <a:r>
              <a:rPr lang="en-US" sz="1200" kern="1200" baseline="0" dirty="0" err="1" smtClean="0">
                <a:solidFill>
                  <a:schemeClr val="tx1"/>
                </a:solidFill>
                <a:latin typeface="+mn-lt"/>
                <a:ea typeface="+mn-ea"/>
                <a:cs typeface="+mn-cs"/>
              </a:rPr>
              <a:t>atributo</a:t>
            </a:r>
            <a:r>
              <a:rPr lang="en-US" sz="1200" kern="1200" baseline="0" dirty="0" smtClean="0">
                <a:solidFill>
                  <a:schemeClr val="tx1"/>
                </a:solidFill>
                <a:latin typeface="+mn-lt"/>
                <a:ea typeface="+mn-ea"/>
                <a:cs typeface="+mn-cs"/>
              </a:rPr>
              <a:t> de </a:t>
            </a:r>
            <a:r>
              <a:rPr lang="en-US" sz="1200" kern="1200" baseline="0" dirty="0" err="1" smtClean="0">
                <a:solidFill>
                  <a:schemeClr val="tx1"/>
                </a:solidFill>
                <a:latin typeface="+mn-lt"/>
                <a:ea typeface="+mn-ea"/>
                <a:cs typeface="+mn-cs"/>
              </a:rPr>
              <a:t>clase</a:t>
            </a:r>
            <a:r>
              <a:rPr lang="en-US" sz="1200" kern="1200" baseline="0" dirty="0" smtClean="0">
                <a:solidFill>
                  <a:schemeClr val="tx1"/>
                </a:solidFill>
                <a:latin typeface="+mn-lt"/>
                <a:ea typeface="+mn-ea"/>
                <a:cs typeface="+mn-cs"/>
              </a:rPr>
              <a:t> de </a:t>
            </a:r>
            <a:r>
              <a:rPr lang="en-US" sz="1200" kern="1200" baseline="0" dirty="0" err="1" smtClean="0">
                <a:solidFill>
                  <a:schemeClr val="tx1"/>
                </a:solidFill>
                <a:latin typeface="+mn-lt"/>
                <a:ea typeface="+mn-ea"/>
                <a:cs typeface="+mn-cs"/>
              </a:rPr>
              <a:t>instancias</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nuevas</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que</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nunca</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haya</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analizado</a:t>
            </a:r>
            <a:r>
              <a:rPr lang="en-US" sz="1200" kern="1200" baseline="0" dirty="0" smtClean="0">
                <a:solidFill>
                  <a:schemeClr val="tx1"/>
                </a:solidFill>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latin typeface="+mn-lt"/>
                <a:ea typeface="+mn-ea"/>
                <a:cs typeface="+mn-cs"/>
              </a:rPr>
              <a:t>El </a:t>
            </a:r>
            <a:r>
              <a:rPr lang="en-US" sz="1200" kern="1200" baseline="0" dirty="0" err="1" smtClean="0">
                <a:solidFill>
                  <a:schemeClr val="tx1"/>
                </a:solidFill>
                <a:latin typeface="+mn-lt"/>
                <a:ea typeface="+mn-ea"/>
                <a:cs typeface="+mn-cs"/>
              </a:rPr>
              <a:t>resultado</a:t>
            </a:r>
            <a:r>
              <a:rPr lang="en-US" sz="1200" kern="1200" baseline="0" dirty="0" smtClean="0">
                <a:solidFill>
                  <a:schemeClr val="tx1"/>
                </a:solidFill>
                <a:latin typeface="+mn-lt"/>
                <a:ea typeface="+mn-ea"/>
                <a:cs typeface="+mn-cs"/>
              </a:rPr>
              <a:t> del </a:t>
            </a:r>
            <a:r>
              <a:rPr lang="en-US" sz="1200" kern="1200" baseline="0" dirty="0" err="1" smtClean="0">
                <a:solidFill>
                  <a:schemeClr val="tx1"/>
                </a:solidFill>
                <a:latin typeface="+mn-lt"/>
                <a:ea typeface="+mn-ea"/>
                <a:cs typeface="+mn-cs"/>
              </a:rPr>
              <a:t>proceso</a:t>
            </a:r>
            <a:r>
              <a:rPr lang="en-US" sz="1200" kern="1200" baseline="0" dirty="0" smtClean="0">
                <a:solidFill>
                  <a:schemeClr val="tx1"/>
                </a:solidFill>
                <a:latin typeface="+mn-lt"/>
                <a:ea typeface="+mn-ea"/>
                <a:cs typeface="+mn-cs"/>
              </a:rPr>
              <a:t> de </a:t>
            </a:r>
            <a:r>
              <a:rPr lang="en-US" sz="1200" kern="1200" baseline="0" dirty="0" err="1" smtClean="0">
                <a:solidFill>
                  <a:schemeClr val="tx1"/>
                </a:solidFill>
                <a:latin typeface="+mn-lt"/>
                <a:ea typeface="+mn-ea"/>
                <a:cs typeface="+mn-cs"/>
              </a:rPr>
              <a:t>aprendizaje</a:t>
            </a:r>
            <a:r>
              <a:rPr lang="en-US" sz="1200" kern="1200" baseline="0" dirty="0" smtClean="0">
                <a:solidFill>
                  <a:schemeClr val="tx1"/>
                </a:solidFill>
                <a:latin typeface="+mn-lt"/>
                <a:ea typeface="+mn-ea"/>
                <a:cs typeface="+mn-cs"/>
              </a:rPr>
              <a:t> se </a:t>
            </a:r>
            <a:r>
              <a:rPr lang="en-US" sz="1200" kern="1200" baseline="0" dirty="0" err="1" smtClean="0">
                <a:solidFill>
                  <a:schemeClr val="tx1"/>
                </a:solidFill>
                <a:latin typeface="+mn-lt"/>
                <a:ea typeface="+mn-ea"/>
                <a:cs typeface="+mn-cs"/>
              </a:rPr>
              <a:t>denomina</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Clasificador</a:t>
            </a:r>
            <a:r>
              <a:rPr lang="en-US" sz="1200" kern="1200" baseline="0" dirty="0" smtClean="0">
                <a:solidFill>
                  <a:schemeClr val="tx1"/>
                </a:solidFill>
                <a:latin typeface="+mn-lt"/>
                <a:ea typeface="+mn-ea"/>
                <a:cs typeface="+mn-cs"/>
              </a:rPr>
              <a:t>. Este </a:t>
            </a:r>
            <a:r>
              <a:rPr lang="en-US" sz="1200" kern="1200" baseline="0" dirty="0" err="1" smtClean="0">
                <a:solidFill>
                  <a:schemeClr val="tx1"/>
                </a:solidFill>
                <a:latin typeface="+mn-lt"/>
                <a:ea typeface="+mn-ea"/>
                <a:cs typeface="+mn-cs"/>
              </a:rPr>
              <a:t>clasificador</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será</a:t>
            </a:r>
            <a:r>
              <a:rPr lang="en-US" sz="1200" kern="1200" baseline="0" dirty="0" smtClean="0">
                <a:solidFill>
                  <a:schemeClr val="tx1"/>
                </a:solidFill>
                <a:latin typeface="+mn-lt"/>
                <a:ea typeface="+mn-ea"/>
                <a:cs typeface="+mn-cs"/>
              </a:rPr>
              <a:t> el </a:t>
            </a:r>
            <a:r>
              <a:rPr lang="en-US" sz="1200" kern="1200" baseline="0" dirty="0" err="1" smtClean="0">
                <a:solidFill>
                  <a:schemeClr val="tx1"/>
                </a:solidFill>
                <a:latin typeface="+mn-lt"/>
                <a:ea typeface="+mn-ea"/>
                <a:cs typeface="+mn-cs"/>
              </a:rPr>
              <a:t>utilizado</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para</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predecir</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nuevos</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casos</a:t>
            </a:r>
            <a:r>
              <a:rPr lang="en-US" sz="1200" kern="1200" baseline="0" dirty="0" smtClean="0">
                <a:solidFill>
                  <a:schemeClr val="tx1"/>
                </a:solidFill>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err="1" smtClean="0">
                <a:solidFill>
                  <a:schemeClr val="tx1"/>
                </a:solidFill>
                <a:latin typeface="+mn-lt"/>
                <a:ea typeface="+mn-ea"/>
                <a:cs typeface="+mn-cs"/>
              </a:rPr>
              <a:t>Asi</a:t>
            </a:r>
            <a:r>
              <a:rPr lang="en-US" sz="1200" kern="1200" dirty="0" smtClean="0">
                <a:solidFill>
                  <a:schemeClr val="tx1"/>
                </a:solidFill>
                <a:latin typeface="+mn-lt"/>
                <a:ea typeface="+mn-ea"/>
                <a:cs typeface="+mn-cs"/>
              </a:rPr>
              <a:t> en el </a:t>
            </a:r>
            <a:r>
              <a:rPr lang="en-US" sz="1200" kern="1200" dirty="0" err="1" smtClean="0">
                <a:solidFill>
                  <a:schemeClr val="tx1"/>
                </a:solidFill>
                <a:latin typeface="+mn-lt"/>
                <a:ea typeface="+mn-ea"/>
                <a:cs typeface="+mn-cs"/>
              </a:rPr>
              <a:t>ejemplo</a:t>
            </a:r>
            <a:r>
              <a:rPr lang="en-US" sz="1200" kern="1200" dirty="0" smtClean="0">
                <a:solidFill>
                  <a:schemeClr val="tx1"/>
                </a:solidFill>
                <a:latin typeface="+mn-lt"/>
                <a:ea typeface="+mn-ea"/>
                <a:cs typeface="+mn-cs"/>
              </a:rPr>
              <a:t> de la </a:t>
            </a:r>
            <a:r>
              <a:rPr lang="en-US" sz="1200" kern="1200" dirty="0" err="1" smtClean="0">
                <a:solidFill>
                  <a:schemeClr val="tx1"/>
                </a:solidFill>
                <a:latin typeface="+mn-lt"/>
                <a:ea typeface="+mn-ea"/>
                <a:cs typeface="+mn-cs"/>
              </a:rPr>
              <a:t>cancha</a:t>
            </a:r>
            <a:r>
              <a:rPr lang="en-US" sz="1200" kern="1200" dirty="0" smtClean="0">
                <a:solidFill>
                  <a:schemeClr val="tx1"/>
                </a:solidFill>
                <a:latin typeface="+mn-lt"/>
                <a:ea typeface="+mn-ea"/>
                <a:cs typeface="+mn-cs"/>
              </a:rPr>
              <a:t> de golf</a:t>
            </a:r>
            <a:r>
              <a:rPr lang="en-US" sz="1200" kern="1200" baseline="0" dirty="0" smtClean="0">
                <a:solidFill>
                  <a:schemeClr val="tx1"/>
                </a:solidFill>
                <a:latin typeface="+mn-lt"/>
                <a:ea typeface="+mn-ea"/>
                <a:cs typeface="+mn-cs"/>
              </a:rPr>
              <a:t>, el </a:t>
            </a:r>
            <a:r>
              <a:rPr lang="en-US" sz="1200" kern="1200" baseline="0" dirty="0" err="1" smtClean="0">
                <a:solidFill>
                  <a:schemeClr val="tx1"/>
                </a:solidFill>
                <a:latin typeface="+mn-lt"/>
                <a:ea typeface="+mn-ea"/>
                <a:cs typeface="+mn-cs"/>
              </a:rPr>
              <a:t>algoritmo</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tomara</a:t>
            </a:r>
            <a:r>
              <a:rPr lang="en-US" sz="1200" kern="1200" baseline="0" dirty="0" smtClean="0">
                <a:solidFill>
                  <a:schemeClr val="tx1"/>
                </a:solidFill>
                <a:latin typeface="+mn-lt"/>
                <a:ea typeface="+mn-ea"/>
                <a:cs typeface="+mn-cs"/>
              </a:rPr>
              <a:t> en </a:t>
            </a:r>
            <a:r>
              <a:rPr lang="en-US" sz="1200" kern="1200" baseline="0" dirty="0" err="1" smtClean="0">
                <a:solidFill>
                  <a:schemeClr val="tx1"/>
                </a:solidFill>
                <a:latin typeface="+mn-lt"/>
                <a:ea typeface="+mn-ea"/>
                <a:cs typeface="+mn-cs"/>
              </a:rPr>
              <a:t>cuenta</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las</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condiciones</a:t>
            </a:r>
            <a:r>
              <a:rPr lang="en-US" sz="1200" kern="1200" baseline="0" dirty="0" smtClean="0">
                <a:solidFill>
                  <a:schemeClr val="tx1"/>
                </a:solidFill>
                <a:latin typeface="+mn-lt"/>
                <a:ea typeface="+mn-ea"/>
                <a:cs typeface="+mn-cs"/>
              </a:rPr>
              <a:t> de </a:t>
            </a:r>
            <a:r>
              <a:rPr lang="en-US" sz="1200" kern="1200" baseline="0" dirty="0" err="1" smtClean="0">
                <a:solidFill>
                  <a:schemeClr val="tx1"/>
                </a:solidFill>
                <a:latin typeface="+mn-lt"/>
                <a:ea typeface="+mn-ea"/>
                <a:cs typeface="+mn-cs"/>
              </a:rPr>
              <a:t>climaticas</a:t>
            </a:r>
            <a:r>
              <a:rPr lang="en-US" sz="1200" kern="1200" baseline="0" dirty="0" smtClean="0">
                <a:solidFill>
                  <a:schemeClr val="tx1"/>
                </a:solidFill>
                <a:latin typeface="+mn-lt"/>
                <a:ea typeface="+mn-ea"/>
                <a:cs typeface="+mn-cs"/>
              </a:rPr>
              <a:t> en </a:t>
            </a:r>
            <a:r>
              <a:rPr lang="en-US" sz="1200" kern="1200" baseline="0" dirty="0" err="1" smtClean="0">
                <a:solidFill>
                  <a:schemeClr val="tx1"/>
                </a:solidFill>
                <a:latin typeface="+mn-lt"/>
                <a:ea typeface="+mn-ea"/>
                <a:cs typeface="+mn-cs"/>
              </a:rPr>
              <a:t>cada</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uno</a:t>
            </a:r>
            <a:r>
              <a:rPr lang="en-US" sz="1200" kern="1200" baseline="0" dirty="0" smtClean="0">
                <a:solidFill>
                  <a:schemeClr val="tx1"/>
                </a:solidFill>
                <a:latin typeface="+mn-lt"/>
                <a:ea typeface="+mn-ea"/>
                <a:cs typeface="+mn-cs"/>
              </a:rPr>
              <a:t> de los  </a:t>
            </a:r>
            <a:r>
              <a:rPr lang="en-US" sz="1200" kern="1200" baseline="0" dirty="0" err="1" smtClean="0">
                <a:solidFill>
                  <a:schemeClr val="tx1"/>
                </a:solidFill>
                <a:latin typeface="+mn-lt"/>
                <a:ea typeface="+mn-ea"/>
                <a:cs typeface="+mn-cs"/>
              </a:rPr>
              <a:t>ejemplos</a:t>
            </a:r>
            <a:r>
              <a:rPr lang="en-US" sz="1200" kern="1200" baseline="0" dirty="0" smtClean="0">
                <a:solidFill>
                  <a:schemeClr val="tx1"/>
                </a:solidFill>
                <a:latin typeface="+mn-lt"/>
                <a:ea typeface="+mn-ea"/>
                <a:cs typeface="+mn-cs"/>
              </a:rPr>
              <a:t>. Para </a:t>
            </a:r>
            <a:r>
              <a:rPr lang="en-US" sz="1200" kern="1200" baseline="0" dirty="0" err="1" smtClean="0">
                <a:solidFill>
                  <a:schemeClr val="tx1"/>
                </a:solidFill>
                <a:latin typeface="+mn-lt"/>
                <a:ea typeface="+mn-ea"/>
                <a:cs typeface="+mn-cs"/>
              </a:rPr>
              <a:t>asi</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luego</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dadas</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las</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condiciones</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climaticas</a:t>
            </a:r>
            <a:r>
              <a:rPr lang="en-US" sz="1200" kern="1200" baseline="0" dirty="0" smtClean="0">
                <a:solidFill>
                  <a:schemeClr val="tx1"/>
                </a:solidFill>
                <a:latin typeface="+mn-lt"/>
                <a:ea typeface="+mn-ea"/>
                <a:cs typeface="+mn-cs"/>
              </a:rPr>
              <a:t> de un </a:t>
            </a:r>
            <a:r>
              <a:rPr lang="en-US" sz="1200" kern="1200" baseline="0" dirty="0" err="1" smtClean="0">
                <a:solidFill>
                  <a:schemeClr val="tx1"/>
                </a:solidFill>
                <a:latin typeface="+mn-lt"/>
                <a:ea typeface="+mn-ea"/>
                <a:cs typeface="+mn-cs"/>
              </a:rPr>
              <a:t>nuevo</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dia</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inferir</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si</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es</a:t>
            </a:r>
            <a:r>
              <a:rPr lang="en-US" sz="1200" kern="1200" baseline="0" dirty="0" smtClean="0">
                <a:solidFill>
                  <a:schemeClr val="tx1"/>
                </a:solidFill>
                <a:latin typeface="+mn-lt"/>
                <a:ea typeface="+mn-ea"/>
                <a:cs typeface="+mn-cs"/>
              </a:rPr>
              <a:t> un </a:t>
            </a:r>
            <a:r>
              <a:rPr lang="en-US" sz="1200" kern="1200" baseline="0" dirty="0" err="1" smtClean="0">
                <a:solidFill>
                  <a:schemeClr val="tx1"/>
                </a:solidFill>
                <a:latin typeface="+mn-lt"/>
                <a:ea typeface="+mn-ea"/>
                <a:cs typeface="+mn-cs"/>
              </a:rPr>
              <a:t>dia</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apropiado</a:t>
            </a:r>
            <a:r>
              <a:rPr lang="en-US" sz="1200" kern="1200" baseline="0" dirty="0" smtClean="0">
                <a:solidFill>
                  <a:schemeClr val="tx1"/>
                </a:solidFill>
                <a:latin typeface="+mn-lt"/>
                <a:ea typeface="+mn-ea"/>
                <a:cs typeface="+mn-cs"/>
              </a:rPr>
              <a:t> o no </a:t>
            </a:r>
            <a:r>
              <a:rPr lang="en-US" sz="1200" kern="1200" baseline="0" dirty="0" err="1" smtClean="0">
                <a:solidFill>
                  <a:schemeClr val="tx1"/>
                </a:solidFill>
                <a:latin typeface="+mn-lt"/>
                <a:ea typeface="+mn-ea"/>
                <a:cs typeface="+mn-cs"/>
              </a:rPr>
              <a:t>para</a:t>
            </a:r>
            <a:r>
              <a:rPr lang="en-US" sz="1200" kern="1200" baseline="0" dirty="0" smtClean="0">
                <a:solidFill>
                  <a:schemeClr val="tx1"/>
                </a:solidFill>
                <a:latin typeface="+mn-lt"/>
                <a:ea typeface="+mn-ea"/>
                <a:cs typeface="+mn-cs"/>
              </a:rPr>
              <a:t> la </a:t>
            </a:r>
            <a:r>
              <a:rPr lang="en-US" sz="1200" kern="1200" baseline="0" dirty="0" err="1" smtClean="0">
                <a:solidFill>
                  <a:schemeClr val="tx1"/>
                </a:solidFill>
                <a:latin typeface="+mn-lt"/>
                <a:ea typeface="+mn-ea"/>
                <a:cs typeface="+mn-cs"/>
              </a:rPr>
              <a:t>practica</a:t>
            </a:r>
            <a:r>
              <a:rPr lang="en-US" sz="1200" kern="1200" baseline="0" dirty="0" smtClean="0">
                <a:solidFill>
                  <a:schemeClr val="tx1"/>
                </a:solidFill>
                <a:latin typeface="+mn-lt"/>
                <a:ea typeface="+mn-ea"/>
                <a:cs typeface="+mn-cs"/>
              </a:rPr>
              <a:t> en </a:t>
            </a:r>
            <a:r>
              <a:rPr lang="en-US" sz="1200" kern="1200" baseline="0" dirty="0" err="1" smtClean="0">
                <a:solidFill>
                  <a:schemeClr val="tx1"/>
                </a:solidFill>
                <a:latin typeface="+mn-lt"/>
                <a:ea typeface="+mn-ea"/>
                <a:cs typeface="+mn-cs"/>
              </a:rPr>
              <a:t>esa</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cancha</a:t>
            </a:r>
            <a:r>
              <a:rPr lang="en-US" sz="1200" kern="1200" baseline="0" dirty="0" smtClean="0">
                <a:solidFill>
                  <a:schemeClr val="tx1"/>
                </a:solidFill>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0B94F1A4-9E02-42A3-A48D-511FB3467974}" type="slidenum">
              <a:rPr lang="es-AR" smtClean="0"/>
              <a:pPr/>
              <a:t>14</a:t>
            </a:fld>
            <a:endParaRPr lang="es-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smtClean="0"/>
              <a:t>Una</a:t>
            </a:r>
            <a:r>
              <a:rPr lang="en-US" dirty="0" smtClean="0"/>
              <a:t> </a:t>
            </a:r>
            <a:r>
              <a:rPr lang="en-US" dirty="0" err="1" smtClean="0"/>
              <a:t>vez</a:t>
            </a:r>
            <a:r>
              <a:rPr lang="en-US" dirty="0" smtClean="0"/>
              <a:t> </a:t>
            </a:r>
            <a:r>
              <a:rPr lang="en-US" dirty="0" err="1" smtClean="0"/>
              <a:t>obtenido</a:t>
            </a:r>
            <a:r>
              <a:rPr lang="en-US" baseline="0" dirty="0" smtClean="0"/>
              <a:t> el </a:t>
            </a:r>
            <a:r>
              <a:rPr lang="en-US" baseline="0" dirty="0" err="1" smtClean="0"/>
              <a:t>clasificador</a:t>
            </a:r>
            <a:r>
              <a:rPr lang="en-US" baseline="0" dirty="0" smtClean="0"/>
              <a:t>, el </a:t>
            </a:r>
            <a:r>
              <a:rPr lang="en-US" baseline="0" dirty="0" err="1" smtClean="0"/>
              <a:t>mismo</a:t>
            </a:r>
            <a:r>
              <a:rPr lang="en-US" baseline="0" dirty="0" smtClean="0"/>
              <a:t> </a:t>
            </a:r>
            <a:r>
              <a:rPr lang="en-US" baseline="0" dirty="0" err="1" smtClean="0"/>
              <a:t>puede</a:t>
            </a:r>
            <a:r>
              <a:rPr lang="en-US" baseline="0" dirty="0" smtClean="0"/>
              <a:t> ser </a:t>
            </a:r>
            <a:r>
              <a:rPr lang="en-US" baseline="0" dirty="0" err="1" smtClean="0"/>
              <a:t>utilizado</a:t>
            </a:r>
            <a:r>
              <a:rPr lang="en-US" baseline="0" dirty="0" smtClean="0"/>
              <a:t> </a:t>
            </a:r>
            <a:r>
              <a:rPr lang="en-US" baseline="0" dirty="0" err="1" smtClean="0"/>
              <a:t>para</a:t>
            </a:r>
            <a:r>
              <a:rPr lang="en-US" baseline="0" dirty="0" smtClean="0"/>
              <a:t> la </a:t>
            </a:r>
            <a:r>
              <a:rPr lang="en-US" baseline="0" dirty="0" err="1" smtClean="0"/>
              <a:t>prediccion</a:t>
            </a:r>
            <a:r>
              <a:rPr lang="en-US" baseline="0" dirty="0" smtClean="0"/>
              <a:t> del </a:t>
            </a:r>
            <a:r>
              <a:rPr lang="en-US" baseline="0" dirty="0" err="1" smtClean="0"/>
              <a:t>atributo</a:t>
            </a:r>
            <a:r>
              <a:rPr lang="en-US" baseline="0" dirty="0" smtClean="0"/>
              <a:t> de </a:t>
            </a:r>
            <a:r>
              <a:rPr lang="en-US" baseline="0" dirty="0" err="1" smtClean="0"/>
              <a:t>clase</a:t>
            </a:r>
            <a:r>
              <a:rPr lang="en-US" baseline="0" dirty="0" smtClean="0"/>
              <a:t> de </a:t>
            </a:r>
            <a:r>
              <a:rPr lang="en-US" baseline="0" dirty="0" err="1" smtClean="0"/>
              <a:t>instancias</a:t>
            </a:r>
            <a:r>
              <a:rPr lang="en-US" baseline="0" dirty="0" smtClean="0"/>
              <a:t> no </a:t>
            </a:r>
            <a:r>
              <a:rPr lang="en-US" baseline="0" dirty="0" err="1" smtClean="0"/>
              <a:t>clasificadas</a:t>
            </a:r>
            <a:r>
              <a:rPr lang="en-US" baseline="0" dirty="0" smtClean="0"/>
              <a:t>…</a:t>
            </a:r>
          </a:p>
          <a:p>
            <a:endParaRPr lang="en-US" baseline="0" dirty="0" smtClean="0"/>
          </a:p>
          <a:p>
            <a:r>
              <a:rPr lang="en-US" baseline="0" dirty="0" smtClean="0"/>
              <a:t>El </a:t>
            </a:r>
            <a:r>
              <a:rPr lang="en-US" baseline="0" dirty="0" err="1" smtClean="0"/>
              <a:t>clasificador</a:t>
            </a:r>
            <a:r>
              <a:rPr lang="en-US" baseline="0" dirty="0" smtClean="0"/>
              <a:t> </a:t>
            </a:r>
            <a:r>
              <a:rPr lang="en-US" baseline="0" dirty="0" err="1" smtClean="0"/>
              <a:t>recibe</a:t>
            </a:r>
            <a:r>
              <a:rPr lang="en-US" baseline="0" dirty="0" smtClean="0"/>
              <a:t> </a:t>
            </a:r>
            <a:r>
              <a:rPr lang="en-US" baseline="0" dirty="0" err="1" smtClean="0"/>
              <a:t>una</a:t>
            </a:r>
            <a:r>
              <a:rPr lang="en-US" baseline="0" dirty="0" smtClean="0"/>
              <a:t> </a:t>
            </a:r>
            <a:r>
              <a:rPr lang="en-US" baseline="0" dirty="0" err="1" smtClean="0"/>
              <a:t>instancia</a:t>
            </a:r>
            <a:r>
              <a:rPr lang="en-US" baseline="0" dirty="0" smtClean="0"/>
              <a:t> sin </a:t>
            </a:r>
            <a:r>
              <a:rPr lang="en-US" baseline="0" dirty="0" err="1" smtClean="0"/>
              <a:t>clasificar</a:t>
            </a:r>
            <a:r>
              <a:rPr lang="en-US" baseline="0" dirty="0" smtClean="0"/>
              <a:t> y produce el </a:t>
            </a:r>
            <a:r>
              <a:rPr lang="en-US" baseline="0" dirty="0" err="1" smtClean="0"/>
              <a:t>correspondiente</a:t>
            </a:r>
            <a:r>
              <a:rPr lang="en-US" baseline="0" dirty="0" smtClean="0"/>
              <a:t> </a:t>
            </a:r>
            <a:r>
              <a:rPr lang="en-US" baseline="0" dirty="0" err="1" smtClean="0"/>
              <a:t>atributo</a:t>
            </a:r>
            <a:r>
              <a:rPr lang="en-US" baseline="0" dirty="0" smtClean="0"/>
              <a:t> de </a:t>
            </a:r>
            <a:r>
              <a:rPr lang="en-US" baseline="0" dirty="0" err="1" smtClean="0"/>
              <a:t>clase</a:t>
            </a:r>
            <a:r>
              <a:rPr lang="en-US" baseline="0" dirty="0" smtClean="0"/>
              <a:t> </a:t>
            </a:r>
            <a:r>
              <a:rPr lang="en-US" baseline="0" dirty="0" err="1" smtClean="0"/>
              <a:t>basado</a:t>
            </a:r>
            <a:r>
              <a:rPr lang="en-US" baseline="0" dirty="0" smtClean="0"/>
              <a:t> en la </a:t>
            </a:r>
            <a:r>
              <a:rPr lang="en-US" baseline="0" dirty="0" err="1" smtClean="0"/>
              <a:t>experiencia</a:t>
            </a:r>
            <a:r>
              <a:rPr lang="en-US" baseline="0" dirty="0" smtClean="0"/>
              <a:t> </a:t>
            </a:r>
            <a:r>
              <a:rPr lang="en-US" baseline="0" dirty="0" err="1" smtClean="0"/>
              <a:t>que</a:t>
            </a:r>
            <a:r>
              <a:rPr lang="en-US" baseline="0" dirty="0" smtClean="0"/>
              <a:t> </a:t>
            </a:r>
            <a:r>
              <a:rPr lang="en-US" baseline="0" dirty="0" err="1" smtClean="0"/>
              <a:t>obtuvo</a:t>
            </a:r>
            <a:r>
              <a:rPr lang="en-US" baseline="0" dirty="0" smtClean="0"/>
              <a:t> </a:t>
            </a:r>
            <a:r>
              <a:rPr lang="en-US" baseline="0" dirty="0" err="1" smtClean="0"/>
              <a:t>durante</a:t>
            </a:r>
            <a:r>
              <a:rPr lang="en-US" baseline="0" dirty="0" smtClean="0"/>
              <a:t> la </a:t>
            </a:r>
            <a:r>
              <a:rPr lang="en-US" baseline="0" dirty="0" err="1" smtClean="0"/>
              <a:t>fase</a:t>
            </a:r>
            <a:r>
              <a:rPr lang="en-US" baseline="0" dirty="0" smtClean="0"/>
              <a:t> de </a:t>
            </a:r>
            <a:r>
              <a:rPr lang="en-US" baseline="0" dirty="0" err="1" smtClean="0"/>
              <a:t>aprendizaje</a:t>
            </a:r>
            <a:r>
              <a:rPr lang="en-US" baseline="0" dirty="0" smtClean="0"/>
              <a:t>.</a:t>
            </a:r>
          </a:p>
          <a:p>
            <a:endParaRPr lang="en-US" baseline="0" dirty="0" smtClean="0"/>
          </a:p>
          <a:p>
            <a:r>
              <a:rPr lang="en-US" baseline="0" dirty="0" err="1" smtClean="0"/>
              <a:t>Cuando</a:t>
            </a:r>
            <a:r>
              <a:rPr lang="en-US" baseline="0" dirty="0" smtClean="0"/>
              <a:t> el </a:t>
            </a:r>
            <a:r>
              <a:rPr lang="en-US" baseline="0" dirty="0" err="1" smtClean="0"/>
              <a:t>atributo</a:t>
            </a:r>
            <a:r>
              <a:rPr lang="en-US" baseline="0" dirty="0" smtClean="0"/>
              <a:t> de </a:t>
            </a:r>
            <a:r>
              <a:rPr lang="en-US" baseline="0" dirty="0" err="1" smtClean="0"/>
              <a:t>clase</a:t>
            </a:r>
            <a:r>
              <a:rPr lang="en-US" baseline="0" dirty="0" smtClean="0"/>
              <a:t> </a:t>
            </a:r>
            <a:r>
              <a:rPr lang="en-US" baseline="0" dirty="0" err="1" smtClean="0"/>
              <a:t>es</a:t>
            </a:r>
            <a:r>
              <a:rPr lang="en-US" baseline="0" dirty="0" smtClean="0"/>
              <a:t> </a:t>
            </a:r>
            <a:r>
              <a:rPr lang="en-US" baseline="0" dirty="0" err="1" smtClean="0"/>
              <a:t>Numerico</a:t>
            </a:r>
            <a:r>
              <a:rPr lang="en-US" baseline="0" dirty="0" smtClean="0"/>
              <a:t> se dice </a:t>
            </a:r>
            <a:r>
              <a:rPr lang="en-US" baseline="0" dirty="0" err="1" smtClean="0"/>
              <a:t>que</a:t>
            </a:r>
            <a:r>
              <a:rPr lang="en-US" baseline="0" dirty="0" smtClean="0"/>
              <a:t> </a:t>
            </a:r>
            <a:r>
              <a:rPr lang="en-US" baseline="0" dirty="0" err="1" smtClean="0"/>
              <a:t>estamos</a:t>
            </a:r>
            <a:r>
              <a:rPr lang="en-US" baseline="0" dirty="0" smtClean="0"/>
              <a:t> ante un </a:t>
            </a:r>
            <a:r>
              <a:rPr lang="en-US" baseline="0" dirty="0" err="1" smtClean="0"/>
              <a:t>problema</a:t>
            </a:r>
            <a:r>
              <a:rPr lang="en-US" baseline="0" dirty="0" smtClean="0"/>
              <a:t> de </a:t>
            </a:r>
            <a:r>
              <a:rPr lang="en-US" baseline="0" dirty="0" err="1" smtClean="0"/>
              <a:t>Regresión</a:t>
            </a:r>
            <a:r>
              <a:rPr lang="en-US" baseline="0" dirty="0" smtClean="0"/>
              <a:t>.</a:t>
            </a:r>
          </a:p>
          <a:p>
            <a:endParaRPr lang="en-US" baseline="0" dirty="0" smtClean="0"/>
          </a:p>
          <a:p>
            <a:r>
              <a:rPr lang="en-US" baseline="0" dirty="0" err="1" smtClean="0"/>
              <a:t>Mientras</a:t>
            </a:r>
            <a:r>
              <a:rPr lang="en-US" baseline="0" dirty="0" smtClean="0"/>
              <a:t> </a:t>
            </a:r>
            <a:r>
              <a:rPr lang="en-US" baseline="0" dirty="0" err="1" smtClean="0"/>
              <a:t>que</a:t>
            </a:r>
            <a:r>
              <a:rPr lang="en-US" baseline="0" dirty="0" smtClean="0"/>
              <a:t> </a:t>
            </a:r>
            <a:r>
              <a:rPr lang="en-US" baseline="0" dirty="0" err="1" smtClean="0"/>
              <a:t>cuando</a:t>
            </a:r>
            <a:r>
              <a:rPr lang="en-US" baseline="0" dirty="0" smtClean="0"/>
              <a:t> el </a:t>
            </a:r>
            <a:r>
              <a:rPr lang="en-US" baseline="0" dirty="0" err="1" smtClean="0"/>
              <a:t>atributo</a:t>
            </a:r>
            <a:r>
              <a:rPr lang="en-US" baseline="0" dirty="0" smtClean="0"/>
              <a:t> de </a:t>
            </a:r>
            <a:r>
              <a:rPr lang="en-US" baseline="0" dirty="0" err="1" smtClean="0"/>
              <a:t>clase</a:t>
            </a:r>
            <a:r>
              <a:rPr lang="en-US" baseline="0" dirty="0" smtClean="0"/>
              <a:t> </a:t>
            </a:r>
            <a:r>
              <a:rPr lang="en-US" baseline="0" dirty="0" err="1" smtClean="0"/>
              <a:t>es</a:t>
            </a:r>
            <a:r>
              <a:rPr lang="en-US" baseline="0" dirty="0" smtClean="0"/>
              <a:t> Nominal </a:t>
            </a:r>
            <a:r>
              <a:rPr lang="en-US" baseline="0" dirty="0" err="1" smtClean="0"/>
              <a:t>estamos</a:t>
            </a:r>
            <a:r>
              <a:rPr lang="en-US" baseline="0" dirty="0" smtClean="0"/>
              <a:t> ante un </a:t>
            </a:r>
            <a:r>
              <a:rPr lang="en-US" baseline="0" dirty="0" err="1" smtClean="0"/>
              <a:t>problema</a:t>
            </a:r>
            <a:r>
              <a:rPr lang="en-US" baseline="0" dirty="0" smtClean="0"/>
              <a:t> de </a:t>
            </a:r>
            <a:r>
              <a:rPr lang="en-US" baseline="0" dirty="0" err="1" smtClean="0"/>
              <a:t>Clasificación</a:t>
            </a:r>
            <a:r>
              <a:rPr lang="en-US" baseline="0" dirty="0" smtClean="0"/>
              <a:t>.</a:t>
            </a:r>
          </a:p>
          <a:p>
            <a:endParaRPr lang="en-US" baseline="0" dirty="0" smtClean="0"/>
          </a:p>
          <a:p>
            <a:endParaRPr lang="es-AR" dirty="0"/>
          </a:p>
        </p:txBody>
      </p:sp>
      <p:sp>
        <p:nvSpPr>
          <p:cNvPr id="4" name="Slide Number Placeholder 3"/>
          <p:cNvSpPr>
            <a:spLocks noGrp="1"/>
          </p:cNvSpPr>
          <p:nvPr>
            <p:ph type="sldNum" sz="quarter" idx="10"/>
          </p:nvPr>
        </p:nvSpPr>
        <p:spPr/>
        <p:txBody>
          <a:bodyPr/>
          <a:lstStyle/>
          <a:p>
            <a:fld id="{0B94F1A4-9E02-42A3-A48D-511FB3467974}" type="slidenum">
              <a:rPr lang="es-AR" smtClean="0"/>
              <a:pPr/>
              <a:t>15</a:t>
            </a:fld>
            <a:endParaRPr lang="es-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s-AR" sz="1200" kern="1200" dirty="0" smtClean="0">
                <a:solidFill>
                  <a:schemeClr val="tx1"/>
                </a:solidFill>
                <a:latin typeface="+mn-lt"/>
                <a:ea typeface="+mn-ea"/>
                <a:cs typeface="+mn-cs"/>
              </a:rPr>
              <a:t>El clasificador obtenido es resultado de un proceso inductivo y como tal su efectividad no está garantizada. Además de evaluar el clasificador con el sentido crítico del usuario es necesario establecer métricas claras del desempeño del mismo. Para esto se prueba el clasificador con instancias cuya clase se conoce previamente y se comparan la clase verdadera y la predicha.</a:t>
            </a:r>
          </a:p>
          <a:p>
            <a:endParaRPr lang="es-AR" sz="1200" kern="1200" dirty="0" smtClean="0">
              <a:solidFill>
                <a:schemeClr val="tx1"/>
              </a:solidFill>
              <a:latin typeface="+mn-lt"/>
              <a:ea typeface="+mn-ea"/>
              <a:cs typeface="+mn-cs"/>
            </a:endParaRPr>
          </a:p>
          <a:p>
            <a:r>
              <a:rPr lang="es-AR" sz="1200" kern="1200" dirty="0" smtClean="0">
                <a:solidFill>
                  <a:schemeClr val="tx1"/>
                </a:solidFill>
                <a:latin typeface="+mn-lt"/>
                <a:ea typeface="+mn-ea"/>
                <a:cs typeface="+mn-cs"/>
              </a:rPr>
              <a:t>En clasificación una métrica común consiste en contar la cantidad de instancias bien clasificadas y las mal clasificadas para luego obtener la taza de error. Cuando el atributo de clase es numérico otras medidas de error son tomadas. Medidas utilizadas frecuentemente son el error absoluto medio, el error cuadrático medio y el coeficiente de correlación ([1]). </a:t>
            </a:r>
          </a:p>
          <a:p>
            <a:endParaRPr lang="es-AR" dirty="0"/>
          </a:p>
        </p:txBody>
      </p:sp>
      <p:sp>
        <p:nvSpPr>
          <p:cNvPr id="4" name="Slide Number Placeholder 3"/>
          <p:cNvSpPr>
            <a:spLocks noGrp="1"/>
          </p:cNvSpPr>
          <p:nvPr>
            <p:ph type="sldNum" sz="quarter" idx="10"/>
          </p:nvPr>
        </p:nvSpPr>
        <p:spPr/>
        <p:txBody>
          <a:bodyPr/>
          <a:lstStyle/>
          <a:p>
            <a:fld id="{0B94F1A4-9E02-42A3-A48D-511FB3467974}" type="slidenum">
              <a:rPr lang="es-AR" smtClean="0"/>
              <a:pPr/>
              <a:t>16</a:t>
            </a:fld>
            <a:endParaRPr lang="es-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El </a:t>
            </a:r>
            <a:r>
              <a:rPr lang="en-US" sz="1200" kern="1200" dirty="0" err="1" smtClean="0">
                <a:solidFill>
                  <a:schemeClr val="tx1"/>
                </a:solidFill>
                <a:latin typeface="+mn-lt"/>
                <a:ea typeface="+mn-ea"/>
                <a:cs typeface="+mn-cs"/>
              </a:rPr>
              <a:t>proceso</a:t>
            </a:r>
            <a:r>
              <a:rPr lang="en-US" sz="1200" kern="1200" dirty="0" smtClean="0">
                <a:solidFill>
                  <a:schemeClr val="tx1"/>
                </a:solidFill>
                <a:latin typeface="+mn-lt"/>
                <a:ea typeface="+mn-ea"/>
                <a:cs typeface="+mn-cs"/>
              </a:rPr>
              <a:t> de </a:t>
            </a:r>
            <a:r>
              <a:rPr lang="en-US" sz="1200" kern="1200" dirty="0" err="1" smtClean="0">
                <a:solidFill>
                  <a:schemeClr val="tx1"/>
                </a:solidFill>
                <a:latin typeface="+mn-lt"/>
                <a:ea typeface="+mn-ea"/>
                <a:cs typeface="+mn-cs"/>
              </a:rPr>
              <a:t>aprendizaje</a:t>
            </a:r>
            <a:r>
              <a:rPr lang="en-US" sz="1200" kern="1200" dirty="0" smtClean="0">
                <a:solidFill>
                  <a:schemeClr val="tx1"/>
                </a:solidFill>
                <a:latin typeface="+mn-lt"/>
                <a:ea typeface="+mn-ea"/>
                <a:cs typeface="+mn-cs"/>
              </a:rPr>
              <a:t> de </a:t>
            </a:r>
            <a:r>
              <a:rPr lang="en-US" sz="1200" kern="1200" dirty="0" err="1" smtClean="0">
                <a:solidFill>
                  <a:schemeClr val="tx1"/>
                </a:solidFill>
                <a:latin typeface="+mn-lt"/>
                <a:ea typeface="+mn-ea"/>
                <a:cs typeface="+mn-cs"/>
              </a:rPr>
              <a:t>maquina</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es</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iterativo</a:t>
            </a:r>
            <a:r>
              <a:rPr lang="en-US" sz="1200" kern="1200" baseline="0" dirty="0" smtClean="0">
                <a:solidFill>
                  <a:schemeClr val="tx1"/>
                </a:solidFill>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Usualmente</a:t>
            </a:r>
            <a:r>
              <a:rPr lang="en-US" sz="1200" kern="1200" baseline="0" dirty="0" smtClean="0">
                <a:solidFill>
                  <a:schemeClr val="tx1"/>
                </a:solidFill>
                <a:latin typeface="+mn-lt"/>
                <a:ea typeface="+mn-ea"/>
                <a:cs typeface="+mn-cs"/>
              </a:rPr>
              <a:t> el </a:t>
            </a:r>
            <a:r>
              <a:rPr lang="en-US" sz="1200" kern="1200" baseline="0" dirty="0" err="1" smtClean="0">
                <a:solidFill>
                  <a:schemeClr val="tx1"/>
                </a:solidFill>
                <a:latin typeface="+mn-lt"/>
                <a:ea typeface="+mn-ea"/>
                <a:cs typeface="+mn-cs"/>
              </a:rPr>
              <a:t>usuario</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Comienza</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por</a:t>
            </a:r>
            <a:r>
              <a:rPr lang="en-US" sz="1200" kern="1200" baseline="0" dirty="0" smtClean="0">
                <a:solidFill>
                  <a:schemeClr val="tx1"/>
                </a:solidFill>
                <a:latin typeface="+mn-lt"/>
                <a:ea typeface="+mn-ea"/>
                <a:cs typeface="+mn-cs"/>
              </a:rPr>
              <a:t> la </a:t>
            </a:r>
            <a:r>
              <a:rPr lang="en-US" sz="1200" kern="1200" baseline="0" dirty="0" err="1" smtClean="0">
                <a:solidFill>
                  <a:schemeClr val="tx1"/>
                </a:solidFill>
                <a:latin typeface="+mn-lt"/>
                <a:ea typeface="+mn-ea"/>
                <a:cs typeface="+mn-cs"/>
              </a:rPr>
              <a:t>seleccion</a:t>
            </a:r>
            <a:r>
              <a:rPr lang="en-US" sz="1200" kern="1200" baseline="0" dirty="0" smtClean="0">
                <a:solidFill>
                  <a:schemeClr val="tx1"/>
                </a:solidFill>
                <a:latin typeface="+mn-lt"/>
                <a:ea typeface="+mn-ea"/>
                <a:cs typeface="+mn-cs"/>
              </a:rPr>
              <a:t> y </a:t>
            </a:r>
            <a:r>
              <a:rPr lang="en-US" sz="1200" kern="1200" baseline="0" dirty="0" err="1" smtClean="0">
                <a:solidFill>
                  <a:schemeClr val="tx1"/>
                </a:solidFill>
                <a:latin typeface="+mn-lt"/>
                <a:ea typeface="+mn-ea"/>
                <a:cs typeface="+mn-cs"/>
              </a:rPr>
              <a:t>preparacion</a:t>
            </a:r>
            <a:r>
              <a:rPr lang="en-US" sz="1200" kern="1200" baseline="0" dirty="0" smtClean="0">
                <a:solidFill>
                  <a:schemeClr val="tx1"/>
                </a:solidFill>
                <a:latin typeface="+mn-lt"/>
                <a:ea typeface="+mn-ea"/>
                <a:cs typeface="+mn-cs"/>
              </a:rPr>
              <a:t> de los </a:t>
            </a:r>
            <a:r>
              <a:rPr lang="en-US" sz="1200" kern="1200" baseline="0" dirty="0" err="1" smtClean="0">
                <a:solidFill>
                  <a:schemeClr val="tx1"/>
                </a:solidFill>
                <a:latin typeface="+mn-lt"/>
                <a:ea typeface="+mn-ea"/>
                <a:cs typeface="+mn-cs"/>
              </a:rPr>
              <a:t>datos</a:t>
            </a:r>
            <a:r>
              <a:rPr lang="en-US" sz="1200" kern="1200" baseline="0" dirty="0" smtClean="0">
                <a:solidFill>
                  <a:schemeClr val="tx1"/>
                </a:solidFill>
                <a:latin typeface="+mn-lt"/>
                <a:ea typeface="+mn-ea"/>
                <a:cs typeface="+mn-cs"/>
              </a:rPr>
              <a:t> a </a:t>
            </a:r>
            <a:r>
              <a:rPr lang="en-US" sz="1200" kern="1200" baseline="0" dirty="0" err="1" smtClean="0">
                <a:solidFill>
                  <a:schemeClr val="tx1"/>
                </a:solidFill>
                <a:latin typeface="+mn-lt"/>
                <a:ea typeface="+mn-ea"/>
                <a:cs typeface="+mn-cs"/>
              </a:rPr>
              <a:t>utilizar</a:t>
            </a:r>
            <a:r>
              <a:rPr lang="en-US" sz="1200" kern="1200" baseline="0" dirty="0" smtClean="0">
                <a:solidFill>
                  <a:schemeClr val="tx1"/>
                </a:solidFill>
                <a:latin typeface="+mn-lt"/>
                <a:ea typeface="+mn-ea"/>
                <a:cs typeface="+mn-cs"/>
              </a:rPr>
              <a:t>…</a:t>
            </a:r>
            <a:r>
              <a:rPr lang="en-US" sz="1200" kern="1200" baseline="0" dirty="0" err="1" smtClean="0">
                <a:solidFill>
                  <a:schemeClr val="tx1"/>
                </a:solidFill>
                <a:latin typeface="+mn-lt"/>
                <a:ea typeface="+mn-ea"/>
                <a:cs typeface="+mn-cs"/>
              </a:rPr>
              <a:t>Generalmente</a:t>
            </a:r>
            <a:r>
              <a:rPr lang="en-US" sz="1200" kern="1200" baseline="0" dirty="0" smtClean="0">
                <a:solidFill>
                  <a:schemeClr val="tx1"/>
                </a:solidFill>
                <a:latin typeface="+mn-lt"/>
                <a:ea typeface="+mn-ea"/>
                <a:cs typeface="+mn-cs"/>
              </a:rPr>
              <a:t> los </a:t>
            </a:r>
            <a:r>
              <a:rPr lang="en-US" sz="1200" kern="1200" baseline="0" dirty="0" err="1" smtClean="0">
                <a:solidFill>
                  <a:schemeClr val="tx1"/>
                </a:solidFill>
                <a:latin typeface="+mn-lt"/>
                <a:ea typeface="+mn-ea"/>
                <a:cs typeface="+mn-cs"/>
              </a:rPr>
              <a:t>datos</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suelen</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tener</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impurezas</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como</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ruido</a:t>
            </a:r>
            <a:r>
              <a:rPr lang="en-US" sz="1200" kern="1200" baseline="0" dirty="0" smtClean="0">
                <a:solidFill>
                  <a:schemeClr val="tx1"/>
                </a:solidFill>
                <a:latin typeface="+mn-lt"/>
                <a:ea typeface="+mn-ea"/>
                <a:cs typeface="+mn-cs"/>
              </a:rPr>
              <a:t> o </a:t>
            </a:r>
            <a:r>
              <a:rPr lang="en-US" sz="1200" kern="1200" baseline="0" dirty="0" err="1" smtClean="0">
                <a:solidFill>
                  <a:schemeClr val="tx1"/>
                </a:solidFill>
                <a:latin typeface="+mn-lt"/>
                <a:ea typeface="+mn-ea"/>
                <a:cs typeface="+mn-cs"/>
              </a:rPr>
              <a:t>valores</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faltantes</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Estos</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deben</a:t>
            </a:r>
            <a:r>
              <a:rPr lang="en-US" sz="1200" kern="1200" baseline="0" dirty="0" smtClean="0">
                <a:solidFill>
                  <a:schemeClr val="tx1"/>
                </a:solidFill>
                <a:latin typeface="+mn-lt"/>
                <a:ea typeface="+mn-ea"/>
                <a:cs typeface="+mn-cs"/>
              </a:rPr>
              <a:t> ser </a:t>
            </a:r>
            <a:r>
              <a:rPr lang="en-US" sz="1200" kern="1200" baseline="0" dirty="0" err="1" smtClean="0">
                <a:solidFill>
                  <a:schemeClr val="tx1"/>
                </a:solidFill>
                <a:latin typeface="+mn-lt"/>
                <a:ea typeface="+mn-ea"/>
                <a:cs typeface="+mn-cs"/>
              </a:rPr>
              <a:t>detectados</a:t>
            </a:r>
            <a:r>
              <a:rPr lang="en-US" sz="1200" kern="1200" baseline="0" dirty="0" smtClean="0">
                <a:solidFill>
                  <a:schemeClr val="tx1"/>
                </a:solidFill>
                <a:latin typeface="+mn-lt"/>
                <a:ea typeface="+mn-ea"/>
                <a:cs typeface="+mn-cs"/>
              </a:rPr>
              <a:t> y </a:t>
            </a:r>
            <a:r>
              <a:rPr lang="en-US" sz="1200" kern="1200" baseline="0" dirty="0" err="1" smtClean="0">
                <a:solidFill>
                  <a:schemeClr val="tx1"/>
                </a:solidFill>
                <a:latin typeface="+mn-lt"/>
                <a:ea typeface="+mn-ea"/>
                <a:cs typeface="+mn-cs"/>
              </a:rPr>
              <a:t>eliminados</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para</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obtener</a:t>
            </a:r>
            <a:r>
              <a:rPr lang="en-US" sz="1200" kern="1200" baseline="0" dirty="0" smtClean="0">
                <a:solidFill>
                  <a:schemeClr val="tx1"/>
                </a:solidFill>
                <a:latin typeface="+mn-lt"/>
                <a:ea typeface="+mn-ea"/>
                <a:cs typeface="+mn-cs"/>
              </a:rPr>
              <a:t> un </a:t>
            </a:r>
            <a:r>
              <a:rPr lang="en-US" sz="1200" kern="1200" baseline="0" dirty="0" err="1" smtClean="0">
                <a:solidFill>
                  <a:schemeClr val="tx1"/>
                </a:solidFill>
                <a:latin typeface="+mn-lt"/>
                <a:ea typeface="+mn-ea"/>
                <a:cs typeface="+mn-cs"/>
              </a:rPr>
              <a:t>mejore</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rendimiento</a:t>
            </a:r>
            <a:r>
              <a:rPr lang="en-US" sz="1200" kern="1200" baseline="0" dirty="0" smtClean="0">
                <a:solidFill>
                  <a:schemeClr val="tx1"/>
                </a:solidFill>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err="1" smtClean="0">
                <a:solidFill>
                  <a:schemeClr val="tx1"/>
                </a:solidFill>
                <a:latin typeface="+mn-lt"/>
                <a:ea typeface="+mn-ea"/>
                <a:cs typeface="+mn-cs"/>
              </a:rPr>
              <a:t>Ademas</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cuando</a:t>
            </a:r>
            <a:r>
              <a:rPr lang="en-US" sz="1200" kern="1200" baseline="0" dirty="0" smtClean="0">
                <a:solidFill>
                  <a:schemeClr val="tx1"/>
                </a:solidFill>
                <a:latin typeface="+mn-lt"/>
                <a:ea typeface="+mn-ea"/>
                <a:cs typeface="+mn-cs"/>
              </a:rPr>
              <a:t> el </a:t>
            </a:r>
            <a:r>
              <a:rPr lang="en-US" sz="1200" kern="1200" baseline="0" dirty="0" err="1" smtClean="0">
                <a:solidFill>
                  <a:schemeClr val="tx1"/>
                </a:solidFill>
                <a:latin typeface="+mn-lt"/>
                <a:ea typeface="+mn-ea"/>
                <a:cs typeface="+mn-cs"/>
              </a:rPr>
              <a:t>numero</a:t>
            </a:r>
            <a:r>
              <a:rPr lang="en-US" sz="1200" kern="1200" baseline="0" dirty="0" smtClean="0">
                <a:solidFill>
                  <a:schemeClr val="tx1"/>
                </a:solidFill>
                <a:latin typeface="+mn-lt"/>
                <a:ea typeface="+mn-ea"/>
                <a:cs typeface="+mn-cs"/>
              </a:rPr>
              <a:t> de </a:t>
            </a:r>
            <a:r>
              <a:rPr lang="en-US" sz="1200" kern="1200" baseline="0" dirty="0" err="1" smtClean="0">
                <a:solidFill>
                  <a:schemeClr val="tx1"/>
                </a:solidFill>
                <a:latin typeface="+mn-lt"/>
                <a:ea typeface="+mn-ea"/>
                <a:cs typeface="+mn-cs"/>
              </a:rPr>
              <a:t>atributos</a:t>
            </a:r>
            <a:r>
              <a:rPr lang="en-US" sz="1200" kern="1200" baseline="0" dirty="0" smtClean="0">
                <a:solidFill>
                  <a:schemeClr val="tx1"/>
                </a:solidFill>
                <a:latin typeface="+mn-lt"/>
                <a:ea typeface="+mn-ea"/>
                <a:cs typeface="+mn-cs"/>
              </a:rPr>
              <a:t> de </a:t>
            </a:r>
            <a:r>
              <a:rPr lang="en-US" sz="1200" kern="1200" baseline="0" dirty="0" err="1" smtClean="0">
                <a:solidFill>
                  <a:schemeClr val="tx1"/>
                </a:solidFill>
                <a:latin typeface="+mn-lt"/>
                <a:ea typeface="+mn-ea"/>
                <a:cs typeface="+mn-cs"/>
              </a:rPr>
              <a:t>instancia</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es</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grande</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es</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necesario</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reducir</a:t>
            </a:r>
            <a:r>
              <a:rPr lang="en-US" sz="1200" kern="1200" baseline="0" dirty="0" smtClean="0">
                <a:solidFill>
                  <a:schemeClr val="tx1"/>
                </a:solidFill>
                <a:latin typeface="+mn-lt"/>
                <a:ea typeface="+mn-ea"/>
                <a:cs typeface="+mn-cs"/>
              </a:rPr>
              <a:t> la </a:t>
            </a:r>
            <a:r>
              <a:rPr lang="en-US" sz="1200" kern="1200" baseline="0" dirty="0" err="1" smtClean="0">
                <a:solidFill>
                  <a:schemeClr val="tx1"/>
                </a:solidFill>
                <a:latin typeface="+mn-lt"/>
                <a:ea typeface="+mn-ea"/>
                <a:cs typeface="+mn-cs"/>
              </a:rPr>
              <a:t>cantidad</a:t>
            </a:r>
            <a:r>
              <a:rPr lang="en-US" sz="1200" kern="1200" baseline="0" dirty="0" smtClean="0">
                <a:solidFill>
                  <a:schemeClr val="tx1"/>
                </a:solidFill>
                <a:latin typeface="+mn-lt"/>
                <a:ea typeface="+mn-ea"/>
                <a:cs typeface="+mn-cs"/>
              </a:rPr>
              <a:t> de los </a:t>
            </a:r>
            <a:r>
              <a:rPr lang="en-US" sz="1200" kern="1200" baseline="0" dirty="0" err="1" smtClean="0">
                <a:solidFill>
                  <a:schemeClr val="tx1"/>
                </a:solidFill>
                <a:latin typeface="+mn-lt"/>
                <a:ea typeface="+mn-ea"/>
                <a:cs typeface="+mn-cs"/>
              </a:rPr>
              <a:t>mismos</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seleccionando</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aquellos</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que</a:t>
            </a:r>
            <a:r>
              <a:rPr lang="en-US" sz="1200" kern="1200" baseline="0" dirty="0" smtClean="0">
                <a:solidFill>
                  <a:schemeClr val="tx1"/>
                </a:solidFill>
                <a:latin typeface="+mn-lt"/>
                <a:ea typeface="+mn-ea"/>
                <a:cs typeface="+mn-cs"/>
              </a:rPr>
              <a:t> son </a:t>
            </a:r>
            <a:r>
              <a:rPr lang="en-US" sz="1200" kern="1200" baseline="0" dirty="0" err="1" smtClean="0">
                <a:solidFill>
                  <a:schemeClr val="tx1"/>
                </a:solidFill>
                <a:latin typeface="+mn-lt"/>
                <a:ea typeface="+mn-ea"/>
                <a:cs typeface="+mn-cs"/>
              </a:rPr>
              <a:t>realmente</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importante</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para</a:t>
            </a:r>
            <a:r>
              <a:rPr lang="en-US" sz="1200" kern="1200" baseline="0" dirty="0" smtClean="0">
                <a:solidFill>
                  <a:schemeClr val="tx1"/>
                </a:solidFill>
                <a:latin typeface="+mn-lt"/>
                <a:ea typeface="+mn-ea"/>
                <a:cs typeface="+mn-cs"/>
              </a:rPr>
              <a:t> el </a:t>
            </a:r>
            <a:r>
              <a:rPr lang="en-US" sz="1200" kern="1200" baseline="0" dirty="0" err="1" smtClean="0">
                <a:solidFill>
                  <a:schemeClr val="tx1"/>
                </a:solidFill>
                <a:latin typeface="+mn-lt"/>
                <a:ea typeface="+mn-ea"/>
                <a:cs typeface="+mn-cs"/>
              </a:rPr>
              <a:t>problema</a:t>
            </a:r>
            <a:r>
              <a:rPr lang="en-US" sz="1200" kern="1200" baseline="0" dirty="0" smtClean="0">
                <a:solidFill>
                  <a:schemeClr val="tx1"/>
                </a:solidFill>
                <a:latin typeface="+mn-lt"/>
                <a:ea typeface="+mn-ea"/>
                <a:cs typeface="+mn-cs"/>
              </a:rPr>
              <a:t> en </a:t>
            </a:r>
            <a:r>
              <a:rPr lang="en-US" sz="1200" kern="1200" baseline="0" dirty="0" err="1" smtClean="0">
                <a:solidFill>
                  <a:schemeClr val="tx1"/>
                </a:solidFill>
                <a:latin typeface="+mn-lt"/>
                <a:ea typeface="+mn-ea"/>
                <a:cs typeface="+mn-cs"/>
              </a:rPr>
              <a:t>cuestion</a:t>
            </a:r>
            <a:r>
              <a:rPr lang="en-US" sz="1200" kern="1200" baseline="0" dirty="0" smtClean="0">
                <a:solidFill>
                  <a:schemeClr val="tx1"/>
                </a:solidFill>
                <a:latin typeface="+mn-lt"/>
                <a:ea typeface="+mn-ea"/>
                <a:cs typeface="+mn-cs"/>
              </a:rPr>
              <a:t>. </a:t>
            </a:r>
            <a:r>
              <a:rPr lang="es-AR" sz="1200" kern="1200" dirty="0" smtClean="0">
                <a:solidFill>
                  <a:schemeClr val="tx1"/>
                </a:solidFill>
                <a:latin typeface="+mn-lt"/>
                <a:ea typeface="+mn-ea"/>
                <a:cs typeface="+mn-cs"/>
              </a:rPr>
              <a:t>. Para lidiar con este problema suelen ser utilizadas las técnicas de Selección de Atributos y Extracción de Atributos.</a:t>
            </a:r>
            <a:endParaRPr lang="en-US" sz="1200" kern="1200" baseline="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latin typeface="+mn-lt"/>
                <a:ea typeface="+mn-ea"/>
                <a:cs typeface="+mn-cs"/>
              </a:rPr>
              <a:t>El </a:t>
            </a:r>
            <a:r>
              <a:rPr lang="en-US" sz="1200" kern="1200" baseline="0" dirty="0" err="1" smtClean="0">
                <a:solidFill>
                  <a:schemeClr val="tx1"/>
                </a:solidFill>
                <a:latin typeface="+mn-lt"/>
                <a:ea typeface="+mn-ea"/>
                <a:cs typeface="+mn-cs"/>
              </a:rPr>
              <a:t>usuario</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juega</a:t>
            </a:r>
            <a:r>
              <a:rPr lang="en-US" sz="1200" kern="1200" baseline="0" dirty="0" smtClean="0">
                <a:solidFill>
                  <a:schemeClr val="tx1"/>
                </a:solidFill>
                <a:latin typeface="+mn-lt"/>
                <a:ea typeface="+mn-ea"/>
                <a:cs typeface="+mn-cs"/>
              </a:rPr>
              <a:t> un </a:t>
            </a:r>
            <a:r>
              <a:rPr lang="en-US" sz="1200" kern="1200" baseline="0" dirty="0" err="1" smtClean="0">
                <a:solidFill>
                  <a:schemeClr val="tx1"/>
                </a:solidFill>
                <a:latin typeface="+mn-lt"/>
                <a:ea typeface="+mn-ea"/>
                <a:cs typeface="+mn-cs"/>
              </a:rPr>
              <a:t>rol</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importante</a:t>
            </a:r>
            <a:r>
              <a:rPr lang="en-US" sz="1200" kern="1200" baseline="0" dirty="0" smtClean="0">
                <a:solidFill>
                  <a:schemeClr val="tx1"/>
                </a:solidFill>
                <a:latin typeface="+mn-lt"/>
                <a:ea typeface="+mn-ea"/>
                <a:cs typeface="+mn-cs"/>
              </a:rPr>
              <a:t> en el </a:t>
            </a:r>
            <a:r>
              <a:rPr lang="en-US" sz="1200" kern="1200" baseline="0" dirty="0" err="1" smtClean="0">
                <a:solidFill>
                  <a:schemeClr val="tx1"/>
                </a:solidFill>
                <a:latin typeface="+mn-lt"/>
                <a:ea typeface="+mn-ea"/>
                <a:cs typeface="+mn-cs"/>
              </a:rPr>
              <a:t>proceso</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aportando</a:t>
            </a:r>
            <a:r>
              <a:rPr lang="en-US" sz="1200" kern="1200" baseline="0" dirty="0" smtClean="0">
                <a:solidFill>
                  <a:schemeClr val="tx1"/>
                </a:solidFill>
                <a:latin typeface="+mn-lt"/>
                <a:ea typeface="+mn-ea"/>
                <a:cs typeface="+mn-cs"/>
              </a:rPr>
              <a:t> el </a:t>
            </a:r>
            <a:r>
              <a:rPr lang="en-US" sz="1200" kern="1200" baseline="0" dirty="0" err="1" smtClean="0">
                <a:solidFill>
                  <a:schemeClr val="tx1"/>
                </a:solidFill>
                <a:latin typeface="+mn-lt"/>
                <a:ea typeface="+mn-ea"/>
                <a:cs typeface="+mn-cs"/>
              </a:rPr>
              <a:t>conocimiento</a:t>
            </a:r>
            <a:r>
              <a:rPr lang="en-US" sz="1200" kern="1200" baseline="0" dirty="0" smtClean="0">
                <a:solidFill>
                  <a:schemeClr val="tx1"/>
                </a:solidFill>
                <a:latin typeface="+mn-lt"/>
                <a:ea typeface="+mn-ea"/>
                <a:cs typeface="+mn-cs"/>
              </a:rPr>
              <a:t> del </a:t>
            </a:r>
            <a:r>
              <a:rPr lang="en-US" sz="1200" kern="1200" baseline="0" dirty="0" err="1" smtClean="0">
                <a:solidFill>
                  <a:schemeClr val="tx1"/>
                </a:solidFill>
                <a:latin typeface="+mn-lt"/>
                <a:ea typeface="+mn-ea"/>
                <a:cs typeface="+mn-cs"/>
              </a:rPr>
              <a:t>dominio</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para</a:t>
            </a:r>
            <a:r>
              <a:rPr lang="en-US" sz="1200" kern="1200" baseline="0" dirty="0" smtClean="0">
                <a:solidFill>
                  <a:schemeClr val="tx1"/>
                </a:solidFill>
                <a:latin typeface="+mn-lt"/>
                <a:ea typeface="+mn-ea"/>
                <a:cs typeface="+mn-cs"/>
              </a:rPr>
              <a:t> la </a:t>
            </a:r>
            <a:r>
              <a:rPr lang="en-US" sz="1200" kern="1200" baseline="0" dirty="0" err="1" smtClean="0">
                <a:solidFill>
                  <a:schemeClr val="tx1"/>
                </a:solidFill>
                <a:latin typeface="+mn-lt"/>
                <a:ea typeface="+mn-ea"/>
                <a:cs typeface="+mn-cs"/>
              </a:rPr>
              <a:t>especificacion</a:t>
            </a:r>
            <a:r>
              <a:rPr lang="en-US" sz="1200" kern="1200" baseline="0" dirty="0" smtClean="0">
                <a:solidFill>
                  <a:schemeClr val="tx1"/>
                </a:solidFill>
                <a:latin typeface="+mn-lt"/>
                <a:ea typeface="+mn-ea"/>
                <a:cs typeface="+mn-cs"/>
              </a:rPr>
              <a:t> del </a:t>
            </a:r>
            <a:r>
              <a:rPr lang="en-US" sz="1200" kern="1200" baseline="0" dirty="0" err="1" smtClean="0">
                <a:solidFill>
                  <a:schemeClr val="tx1"/>
                </a:solidFill>
                <a:latin typeface="+mn-lt"/>
                <a:ea typeface="+mn-ea"/>
                <a:cs typeface="+mn-cs"/>
              </a:rPr>
              <a:t>problema</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asi</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como</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tambien</a:t>
            </a:r>
            <a:r>
              <a:rPr lang="en-US" sz="1200" kern="1200" baseline="0" dirty="0" smtClean="0">
                <a:solidFill>
                  <a:schemeClr val="tx1"/>
                </a:solidFill>
                <a:latin typeface="+mn-lt"/>
                <a:ea typeface="+mn-ea"/>
                <a:cs typeface="+mn-cs"/>
              </a:rPr>
              <a:t> en la </a:t>
            </a:r>
            <a:r>
              <a:rPr lang="en-US" sz="1200" kern="1200" baseline="0" dirty="0" err="1" smtClean="0">
                <a:solidFill>
                  <a:schemeClr val="tx1"/>
                </a:solidFill>
                <a:latin typeface="+mn-lt"/>
                <a:ea typeface="+mn-ea"/>
                <a:cs typeface="+mn-cs"/>
              </a:rPr>
              <a:t>seleccion</a:t>
            </a:r>
            <a:r>
              <a:rPr lang="en-US" sz="1200" kern="1200" baseline="0" dirty="0" smtClean="0">
                <a:solidFill>
                  <a:schemeClr val="tx1"/>
                </a:solidFill>
                <a:latin typeface="+mn-lt"/>
                <a:ea typeface="+mn-ea"/>
                <a:cs typeface="+mn-cs"/>
              </a:rPr>
              <a:t> y </a:t>
            </a:r>
            <a:r>
              <a:rPr lang="en-US" sz="1200" kern="1200" baseline="0" dirty="0" err="1" smtClean="0">
                <a:solidFill>
                  <a:schemeClr val="tx1"/>
                </a:solidFill>
                <a:latin typeface="+mn-lt"/>
                <a:ea typeface="+mn-ea"/>
                <a:cs typeface="+mn-cs"/>
              </a:rPr>
              <a:t>parametrizacion</a:t>
            </a:r>
            <a:r>
              <a:rPr lang="en-US" sz="1200" kern="1200" baseline="0" dirty="0" smtClean="0">
                <a:solidFill>
                  <a:schemeClr val="tx1"/>
                </a:solidFill>
                <a:latin typeface="+mn-lt"/>
                <a:ea typeface="+mn-ea"/>
                <a:cs typeface="+mn-cs"/>
              </a:rPr>
              <a:t> de los </a:t>
            </a:r>
            <a:r>
              <a:rPr lang="en-US" sz="1200" kern="1200" baseline="0" dirty="0" err="1" smtClean="0">
                <a:solidFill>
                  <a:schemeClr val="tx1"/>
                </a:solidFill>
                <a:latin typeface="+mn-lt"/>
                <a:ea typeface="+mn-ea"/>
                <a:cs typeface="+mn-cs"/>
              </a:rPr>
              <a:t>algoritmos</a:t>
            </a:r>
            <a:r>
              <a:rPr lang="en-US" sz="1200" kern="1200" baseline="0" dirty="0" smtClean="0">
                <a:solidFill>
                  <a:schemeClr val="tx1"/>
                </a:solidFill>
                <a:latin typeface="+mn-lt"/>
                <a:ea typeface="+mn-ea"/>
                <a:cs typeface="+mn-cs"/>
              </a:rPr>
              <a:t> de </a:t>
            </a:r>
            <a:r>
              <a:rPr lang="en-US" sz="1200" kern="1200" baseline="0" dirty="0" err="1" smtClean="0">
                <a:solidFill>
                  <a:schemeClr val="tx1"/>
                </a:solidFill>
                <a:latin typeface="+mn-lt"/>
                <a:ea typeface="+mn-ea"/>
                <a:cs typeface="+mn-cs"/>
              </a:rPr>
              <a:t>aprendizaje</a:t>
            </a:r>
            <a:r>
              <a:rPr lang="en-US" sz="1200" kern="1200" baseline="0" dirty="0" smtClean="0">
                <a:solidFill>
                  <a:schemeClr val="tx1"/>
                </a:solidFill>
                <a:latin typeface="+mn-lt"/>
                <a:ea typeface="+mn-ea"/>
                <a:cs typeface="+mn-cs"/>
              </a:rPr>
              <a:t> a </a:t>
            </a:r>
            <a:r>
              <a:rPr lang="en-US" sz="1200" kern="1200" baseline="0" dirty="0" err="1" smtClean="0">
                <a:solidFill>
                  <a:schemeClr val="tx1"/>
                </a:solidFill>
                <a:latin typeface="+mn-lt"/>
                <a:ea typeface="+mn-ea"/>
                <a:cs typeface="+mn-cs"/>
              </a:rPr>
              <a:t>utilizar</a:t>
            </a:r>
            <a:r>
              <a:rPr lang="en-US" sz="1200" kern="1200" baseline="0" dirty="0" smtClean="0">
                <a:solidFill>
                  <a:schemeClr val="tx1"/>
                </a:solidFill>
                <a:latin typeface="+mn-lt"/>
                <a:ea typeface="+mn-ea"/>
                <a:cs typeface="+mn-cs"/>
              </a:rPr>
              <a: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err="1" smtClean="0">
                <a:solidFill>
                  <a:schemeClr val="tx1"/>
                </a:solidFill>
                <a:latin typeface="+mn-lt"/>
                <a:ea typeface="+mn-ea"/>
                <a:cs typeface="+mn-cs"/>
              </a:rPr>
              <a:t>Usualmente</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una</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vez</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obtenido</a:t>
            </a:r>
            <a:r>
              <a:rPr lang="en-US" sz="1200" kern="1200" baseline="0" dirty="0" smtClean="0">
                <a:solidFill>
                  <a:schemeClr val="tx1"/>
                </a:solidFill>
                <a:latin typeface="+mn-lt"/>
                <a:ea typeface="+mn-ea"/>
                <a:cs typeface="+mn-cs"/>
              </a:rPr>
              <a:t> un </a:t>
            </a:r>
            <a:r>
              <a:rPr lang="en-US" sz="1200" kern="1200" baseline="0" dirty="0" err="1" smtClean="0">
                <a:solidFill>
                  <a:schemeClr val="tx1"/>
                </a:solidFill>
                <a:latin typeface="+mn-lt"/>
                <a:ea typeface="+mn-ea"/>
                <a:cs typeface="+mn-cs"/>
              </a:rPr>
              <a:t>clasificador</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su</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desempeño</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es</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evaluado</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por</a:t>
            </a:r>
            <a:r>
              <a:rPr lang="en-US" sz="1200" kern="1200" baseline="0" dirty="0" smtClean="0">
                <a:solidFill>
                  <a:schemeClr val="tx1"/>
                </a:solidFill>
                <a:latin typeface="+mn-lt"/>
                <a:ea typeface="+mn-ea"/>
                <a:cs typeface="+mn-cs"/>
              </a:rPr>
              <a:t> parte del </a:t>
            </a:r>
            <a:r>
              <a:rPr lang="en-US" sz="1200" kern="1200" baseline="0" dirty="0" err="1" smtClean="0">
                <a:solidFill>
                  <a:schemeClr val="tx1"/>
                </a:solidFill>
                <a:latin typeface="+mn-lt"/>
                <a:ea typeface="+mn-ea"/>
                <a:cs typeface="+mn-cs"/>
              </a:rPr>
              <a:t>usuario</a:t>
            </a:r>
            <a:r>
              <a:rPr lang="en-US" sz="1200" kern="1200" baseline="0" dirty="0" smtClean="0">
                <a:solidFill>
                  <a:schemeClr val="tx1"/>
                </a:solidFill>
                <a:latin typeface="+mn-lt"/>
                <a:ea typeface="+mn-ea"/>
                <a:cs typeface="+mn-cs"/>
              </a:rPr>
              <a:t> y a </a:t>
            </a:r>
            <a:r>
              <a:rPr lang="en-US" sz="1200" kern="1200" baseline="0" dirty="0" err="1" smtClean="0">
                <a:solidFill>
                  <a:schemeClr val="tx1"/>
                </a:solidFill>
                <a:latin typeface="+mn-lt"/>
                <a:ea typeface="+mn-ea"/>
                <a:cs typeface="+mn-cs"/>
              </a:rPr>
              <a:t>partir</a:t>
            </a:r>
            <a:r>
              <a:rPr lang="en-US" sz="1200" kern="1200" baseline="0" dirty="0" smtClean="0">
                <a:solidFill>
                  <a:schemeClr val="tx1"/>
                </a:solidFill>
                <a:latin typeface="+mn-lt"/>
                <a:ea typeface="+mn-ea"/>
                <a:cs typeface="+mn-cs"/>
              </a:rPr>
              <a:t> de </a:t>
            </a:r>
            <a:r>
              <a:rPr lang="en-US" sz="1200" kern="1200" baseline="0" dirty="0" err="1" smtClean="0">
                <a:solidFill>
                  <a:schemeClr val="tx1"/>
                </a:solidFill>
                <a:latin typeface="+mn-lt"/>
                <a:ea typeface="+mn-ea"/>
                <a:cs typeface="+mn-cs"/>
              </a:rPr>
              <a:t>esta</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evaluacion</a:t>
            </a:r>
            <a:r>
              <a:rPr lang="en-US" sz="1200" kern="1200" baseline="0" dirty="0" smtClean="0">
                <a:solidFill>
                  <a:schemeClr val="tx1"/>
                </a:solidFill>
                <a:latin typeface="+mn-lt"/>
                <a:ea typeface="+mn-ea"/>
                <a:cs typeface="+mn-cs"/>
              </a:rPr>
              <a:t> se </a:t>
            </a:r>
            <a:r>
              <a:rPr lang="en-US" sz="1200" kern="1200" baseline="0" dirty="0" err="1" smtClean="0">
                <a:solidFill>
                  <a:schemeClr val="tx1"/>
                </a:solidFill>
                <a:latin typeface="+mn-lt"/>
                <a:ea typeface="+mn-ea"/>
                <a:cs typeface="+mn-cs"/>
              </a:rPr>
              <a:t>buscan</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corregir</a:t>
            </a:r>
            <a:r>
              <a:rPr lang="en-US" sz="1200" kern="1200" baseline="0" dirty="0" smtClean="0">
                <a:solidFill>
                  <a:schemeClr val="tx1"/>
                </a:solidFill>
                <a:latin typeface="+mn-lt"/>
                <a:ea typeface="+mn-ea"/>
                <a:cs typeface="+mn-cs"/>
              </a:rPr>
              <a:t> los </a:t>
            </a:r>
            <a:r>
              <a:rPr lang="en-US" sz="1200" kern="1200" baseline="0" dirty="0" err="1" smtClean="0">
                <a:solidFill>
                  <a:schemeClr val="tx1"/>
                </a:solidFill>
                <a:latin typeface="+mn-lt"/>
                <a:ea typeface="+mn-ea"/>
                <a:cs typeface="+mn-cs"/>
              </a:rPr>
              <a:t>pasos</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anteriores</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para</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lograr</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obtener</a:t>
            </a:r>
            <a:r>
              <a:rPr lang="en-US" sz="1200" kern="1200" baseline="0" dirty="0" smtClean="0">
                <a:solidFill>
                  <a:schemeClr val="tx1"/>
                </a:solidFill>
                <a:latin typeface="+mn-lt"/>
                <a:ea typeface="+mn-ea"/>
                <a:cs typeface="+mn-cs"/>
              </a:rPr>
              <a:t> un </a:t>
            </a:r>
            <a:r>
              <a:rPr lang="en-US" sz="1200" kern="1200" baseline="0" dirty="0" err="1" smtClean="0">
                <a:solidFill>
                  <a:schemeClr val="tx1"/>
                </a:solidFill>
                <a:latin typeface="+mn-lt"/>
                <a:ea typeface="+mn-ea"/>
                <a:cs typeface="+mn-cs"/>
              </a:rPr>
              <a:t>clasificador</a:t>
            </a:r>
            <a:r>
              <a:rPr lang="en-US" sz="1200" kern="1200" baseline="0" dirty="0" smtClean="0">
                <a:solidFill>
                  <a:schemeClr val="tx1"/>
                </a:solidFill>
                <a:latin typeface="+mn-lt"/>
                <a:ea typeface="+mn-ea"/>
                <a:cs typeface="+mn-cs"/>
              </a:rPr>
              <a:t> con </a:t>
            </a:r>
            <a:r>
              <a:rPr lang="en-US" sz="1200" kern="1200" baseline="0" dirty="0" err="1" smtClean="0">
                <a:solidFill>
                  <a:schemeClr val="tx1"/>
                </a:solidFill>
                <a:latin typeface="+mn-lt"/>
                <a:ea typeface="+mn-ea"/>
                <a:cs typeface="+mn-cs"/>
              </a:rPr>
              <a:t>mejor</a:t>
            </a:r>
            <a:r>
              <a:rPr lang="en-US" sz="1200" kern="1200" baseline="0" dirty="0" smtClean="0">
                <a:solidFill>
                  <a:schemeClr val="tx1"/>
                </a:solidFill>
                <a:latin typeface="+mn-lt"/>
                <a:ea typeface="+mn-ea"/>
                <a:cs typeface="+mn-cs"/>
              </a:rPr>
              <a:t> performance…</a:t>
            </a:r>
            <a:r>
              <a:rPr lang="en-US" sz="1200" kern="1200" baseline="0" dirty="0" err="1" smtClean="0">
                <a:solidFill>
                  <a:schemeClr val="tx1"/>
                </a:solidFill>
                <a:latin typeface="+mn-lt"/>
                <a:ea typeface="+mn-ea"/>
                <a:cs typeface="+mn-cs"/>
              </a:rPr>
              <a:t>Así</a:t>
            </a:r>
            <a:r>
              <a:rPr lang="en-US" sz="1200" kern="1200" baseline="0" dirty="0" smtClean="0">
                <a:solidFill>
                  <a:schemeClr val="tx1"/>
                </a:solidFill>
                <a:latin typeface="+mn-lt"/>
                <a:ea typeface="+mn-ea"/>
                <a:cs typeface="+mn-cs"/>
              </a:rPr>
              <a:t> se </a:t>
            </a:r>
            <a:r>
              <a:rPr lang="en-US" sz="1200" kern="1200" baseline="0" dirty="0" err="1" smtClean="0">
                <a:solidFill>
                  <a:schemeClr val="tx1"/>
                </a:solidFill>
                <a:latin typeface="+mn-lt"/>
                <a:ea typeface="+mn-ea"/>
                <a:cs typeface="+mn-cs"/>
              </a:rPr>
              <a:t>revisaran</a:t>
            </a:r>
            <a:r>
              <a:rPr lang="en-US" sz="1200" kern="1200" baseline="0" dirty="0" smtClean="0">
                <a:solidFill>
                  <a:schemeClr val="tx1"/>
                </a:solidFill>
                <a:latin typeface="+mn-lt"/>
                <a:ea typeface="+mn-ea"/>
                <a:cs typeface="+mn-cs"/>
              </a:rPr>
              <a:t> los </a:t>
            </a:r>
            <a:r>
              <a:rPr lang="en-US" sz="1200" kern="1200" baseline="0" dirty="0" err="1" smtClean="0">
                <a:solidFill>
                  <a:schemeClr val="tx1"/>
                </a:solidFill>
                <a:latin typeface="+mn-lt"/>
                <a:ea typeface="+mn-ea"/>
                <a:cs typeface="+mn-cs"/>
              </a:rPr>
              <a:t>atributos</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algoritmos</a:t>
            </a:r>
            <a:r>
              <a:rPr lang="en-US" sz="1200" kern="1200" baseline="0" dirty="0" smtClean="0">
                <a:solidFill>
                  <a:schemeClr val="tx1"/>
                </a:solidFill>
                <a:latin typeface="+mn-lt"/>
                <a:ea typeface="+mn-ea"/>
                <a:cs typeface="+mn-cs"/>
              </a:rPr>
              <a:t> y </a:t>
            </a:r>
            <a:r>
              <a:rPr lang="en-US" sz="1200" kern="1200" baseline="0" dirty="0" err="1" smtClean="0">
                <a:solidFill>
                  <a:schemeClr val="tx1"/>
                </a:solidFill>
                <a:latin typeface="+mn-lt"/>
                <a:ea typeface="+mn-ea"/>
                <a:cs typeface="+mn-cs"/>
              </a:rPr>
              <a:t>parametros</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utilizados</a:t>
            </a:r>
            <a:r>
              <a:rPr lang="en-US" sz="1200" kern="1200" baseline="0" dirty="0" smtClean="0">
                <a:solidFill>
                  <a:schemeClr val="tx1"/>
                </a:solidFill>
                <a:latin typeface="+mn-lt"/>
                <a:ea typeface="+mn-ea"/>
                <a:cs typeface="+mn-cs"/>
              </a:rPr>
              <a:t> entre </a:t>
            </a:r>
            <a:r>
              <a:rPr lang="en-US" sz="1200" kern="1200" baseline="0" dirty="0" err="1" smtClean="0">
                <a:solidFill>
                  <a:schemeClr val="tx1"/>
                </a:solidFill>
                <a:latin typeface="+mn-lt"/>
                <a:ea typeface="+mn-ea"/>
                <a:cs typeface="+mn-cs"/>
              </a:rPr>
              <a:t>otras</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cosas</a:t>
            </a:r>
            <a:r>
              <a:rPr lang="en-US" sz="1200" kern="1200" baseline="0" dirty="0" smtClean="0">
                <a:solidFill>
                  <a:schemeClr val="tx1"/>
                </a:solidFill>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s-AR" sz="1200" kern="1200" dirty="0" smtClean="0">
                <a:solidFill>
                  <a:schemeClr val="tx1"/>
                </a:solidFill>
                <a:latin typeface="+mn-lt"/>
                <a:ea typeface="+mn-ea"/>
                <a:cs typeface="+mn-cs"/>
              </a:rPr>
              <a:t>En la figura 2-1 se muestra un conjunto de ejemplos los cuales son utilizados como entrada a un algoritmo de aprendizaje de máquina para generar un clasificador. Las instancias están compuestas por un conjunto de atributos correspondientes a las observaciones del ambiente en una cancha de golf. El atributo de clase representa si el día es apropiado o no para la práctica de golf en la cancha en cuestión. El usuario incorpora conocimiento acerca del problema seleccionando los datos a usar como entrenamiento así como también en la selección y </a:t>
            </a:r>
            <a:r>
              <a:rPr lang="es-AR" sz="1200" kern="1200" dirty="0" err="1" smtClean="0">
                <a:solidFill>
                  <a:schemeClr val="tx1"/>
                </a:solidFill>
                <a:latin typeface="+mn-lt"/>
                <a:ea typeface="+mn-ea"/>
                <a:cs typeface="+mn-cs"/>
              </a:rPr>
              <a:t>parametrización</a:t>
            </a:r>
            <a:r>
              <a:rPr lang="es-AR" sz="1200" kern="1200" dirty="0" smtClean="0">
                <a:solidFill>
                  <a:schemeClr val="tx1"/>
                </a:solidFill>
                <a:latin typeface="+mn-lt"/>
                <a:ea typeface="+mn-ea"/>
                <a:cs typeface="+mn-cs"/>
              </a:rPr>
              <a:t> de los algoritmos de aprendizaje de máquina.</a:t>
            </a:r>
          </a:p>
          <a:p>
            <a:endParaRPr lang="en-US" dirty="0" smtClean="0"/>
          </a:p>
        </p:txBody>
      </p:sp>
      <p:sp>
        <p:nvSpPr>
          <p:cNvPr id="4" name="Slide Number Placeholder 3"/>
          <p:cNvSpPr>
            <a:spLocks noGrp="1"/>
          </p:cNvSpPr>
          <p:nvPr>
            <p:ph type="sldNum" sz="quarter" idx="10"/>
          </p:nvPr>
        </p:nvSpPr>
        <p:spPr/>
        <p:txBody>
          <a:bodyPr/>
          <a:lstStyle/>
          <a:p>
            <a:fld id="{0B94F1A4-9E02-42A3-A48D-511FB3467974}" type="slidenum">
              <a:rPr lang="es-AR" smtClean="0"/>
              <a:pPr/>
              <a:t>17</a:t>
            </a:fld>
            <a:endParaRPr lang="es-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smtClean="0"/>
          </a:p>
          <a:p>
            <a:endParaRPr lang="es-AR" dirty="0"/>
          </a:p>
        </p:txBody>
      </p:sp>
      <p:sp>
        <p:nvSpPr>
          <p:cNvPr id="4" name="Slide Number Placeholder 3"/>
          <p:cNvSpPr>
            <a:spLocks noGrp="1"/>
          </p:cNvSpPr>
          <p:nvPr>
            <p:ph type="sldNum" sz="quarter" idx="10"/>
          </p:nvPr>
        </p:nvSpPr>
        <p:spPr/>
        <p:txBody>
          <a:bodyPr/>
          <a:lstStyle/>
          <a:p>
            <a:fld id="{0B94F1A4-9E02-42A3-A48D-511FB3467974}" type="slidenum">
              <a:rPr lang="es-AR" smtClean="0"/>
              <a:pPr/>
              <a:t>18</a:t>
            </a:fld>
            <a:endParaRPr lang="es-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_tradnl" sz="1200" kern="1200" dirty="0" smtClean="0">
                <a:solidFill>
                  <a:schemeClr val="tx1"/>
                </a:solidFill>
                <a:latin typeface="+mn-lt"/>
                <a:ea typeface="+mn-ea"/>
                <a:cs typeface="+mn-cs"/>
              </a:rPr>
              <a:t>Nuestra</a:t>
            </a:r>
            <a:r>
              <a:rPr lang="es-ES_tradnl" sz="1200" kern="1200" baseline="0" dirty="0" smtClean="0">
                <a:solidFill>
                  <a:schemeClr val="tx1"/>
                </a:solidFill>
                <a:latin typeface="+mn-lt"/>
                <a:ea typeface="+mn-ea"/>
                <a:cs typeface="+mn-cs"/>
              </a:rPr>
              <a:t> </a:t>
            </a:r>
            <a:r>
              <a:rPr lang="es-ES_tradnl" sz="1200" kern="1200" baseline="0" dirty="0" err="1" smtClean="0">
                <a:solidFill>
                  <a:schemeClr val="tx1"/>
                </a:solidFill>
                <a:latin typeface="+mn-lt"/>
                <a:ea typeface="+mn-ea"/>
                <a:cs typeface="+mn-cs"/>
              </a:rPr>
              <a:t>prouesta</a:t>
            </a:r>
            <a:r>
              <a:rPr lang="es-ES_tradnl" sz="1200" kern="1200" baseline="0" dirty="0" smtClean="0">
                <a:solidFill>
                  <a:schemeClr val="tx1"/>
                </a:solidFill>
                <a:latin typeface="+mn-lt"/>
                <a:ea typeface="+mn-ea"/>
                <a:cs typeface="+mn-cs"/>
              </a:rPr>
              <a:t> </a:t>
            </a:r>
            <a:r>
              <a:rPr lang="es-ES_tradnl" sz="1200" kern="1200" baseline="0" dirty="0" err="1" smtClean="0">
                <a:solidFill>
                  <a:schemeClr val="tx1"/>
                </a:solidFill>
                <a:latin typeface="+mn-lt"/>
                <a:ea typeface="+mn-ea"/>
                <a:cs typeface="+mn-cs"/>
              </a:rPr>
              <a:t>consistio</a:t>
            </a:r>
            <a:r>
              <a:rPr lang="es-ES_tradnl" sz="1200" kern="1200" baseline="0" dirty="0" smtClean="0">
                <a:solidFill>
                  <a:schemeClr val="tx1"/>
                </a:solidFill>
                <a:latin typeface="+mn-lt"/>
                <a:ea typeface="+mn-ea"/>
                <a:cs typeface="+mn-cs"/>
              </a:rPr>
              <a:t> en la </a:t>
            </a:r>
            <a:r>
              <a:rPr lang="es-ES_tradnl" sz="1200" kern="1200" baseline="0" dirty="0" err="1" smtClean="0">
                <a:solidFill>
                  <a:schemeClr val="tx1"/>
                </a:solidFill>
                <a:latin typeface="+mn-lt"/>
                <a:ea typeface="+mn-ea"/>
                <a:cs typeface="+mn-cs"/>
              </a:rPr>
              <a:t>utilizacion</a:t>
            </a:r>
            <a:r>
              <a:rPr lang="es-ES_tradnl" sz="1200" kern="1200" baseline="0" dirty="0" smtClean="0">
                <a:solidFill>
                  <a:schemeClr val="tx1"/>
                </a:solidFill>
                <a:latin typeface="+mn-lt"/>
                <a:ea typeface="+mn-ea"/>
                <a:cs typeface="+mn-cs"/>
              </a:rPr>
              <a:t> de algoritmos de aprendizaje supervisado </a:t>
            </a:r>
            <a:r>
              <a:rPr lang="es-ES_tradnl" sz="1200" kern="1200" dirty="0" smtClean="0">
                <a:solidFill>
                  <a:schemeClr val="tx1"/>
                </a:solidFill>
                <a:latin typeface="+mn-lt"/>
                <a:ea typeface="+mn-ea"/>
                <a:cs typeface="+mn-cs"/>
              </a:rPr>
              <a:t>para aprender de casos pasados como un determinado pronóstico de alta mar se vio reflejado en las cercanías de la costa de</a:t>
            </a:r>
            <a:r>
              <a:rPr lang="es-ES_tradnl" sz="1200" kern="1200" baseline="0" dirty="0" smtClean="0">
                <a:solidFill>
                  <a:schemeClr val="tx1"/>
                </a:solidFill>
                <a:latin typeface="+mn-lt"/>
                <a:ea typeface="+mn-ea"/>
                <a:cs typeface="+mn-cs"/>
              </a:rPr>
              <a:t> una determinada playa</a:t>
            </a:r>
            <a:r>
              <a:rPr lang="es-ES_tradnl" sz="1200" kern="1200" dirty="0" smtClean="0">
                <a:solidFill>
                  <a:schemeClr val="tx1"/>
                </a:solidFill>
                <a:latin typeface="+mn-lt"/>
                <a:ea typeface="+mn-ea"/>
                <a:cs typeface="+mn-cs"/>
              </a:rPr>
              <a:t>. </a:t>
            </a:r>
          </a:p>
          <a:p>
            <a:pPr marL="0" marR="0" indent="0" algn="l" defTabSz="914400" rtl="0" eaLnBrk="1" fontAlgn="auto" latinLnBrk="0" hangingPunct="1">
              <a:lnSpc>
                <a:spcPct val="100000"/>
              </a:lnSpc>
              <a:spcBef>
                <a:spcPts val="0"/>
              </a:spcBef>
              <a:spcAft>
                <a:spcPts val="0"/>
              </a:spcAft>
              <a:buClrTx/>
              <a:buSzTx/>
              <a:buFontTx/>
              <a:buNone/>
              <a:tabLst/>
              <a:defRPr/>
            </a:pPr>
            <a:endParaRPr lang="es-ES_tradnl" sz="1200" kern="120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 typeface="Arial" charset="0"/>
              <a:buChar char="•"/>
              <a:tabLst/>
              <a:defRPr/>
            </a:pPr>
            <a:r>
              <a:rPr lang="es-ES_tradnl" sz="1200" kern="1200" dirty="0" smtClean="0">
                <a:solidFill>
                  <a:schemeClr val="tx1"/>
                </a:solidFill>
                <a:latin typeface="+mn-lt"/>
                <a:ea typeface="+mn-ea"/>
                <a:cs typeface="+mn-cs"/>
              </a:rPr>
              <a:t>Los atributos de instancia </a:t>
            </a:r>
            <a:r>
              <a:rPr lang="es-ES_tradnl" sz="1200" kern="1200" dirty="0" err="1" smtClean="0">
                <a:solidFill>
                  <a:schemeClr val="tx1"/>
                </a:solidFill>
                <a:latin typeface="+mn-lt"/>
                <a:ea typeface="+mn-ea"/>
                <a:cs typeface="+mn-cs"/>
              </a:rPr>
              <a:t>estaran</a:t>
            </a:r>
            <a:r>
              <a:rPr lang="es-ES_tradnl" sz="1200" kern="1200" baseline="0" dirty="0" smtClean="0">
                <a:solidFill>
                  <a:schemeClr val="tx1"/>
                </a:solidFill>
                <a:latin typeface="+mn-lt"/>
                <a:ea typeface="+mn-ea"/>
                <a:cs typeface="+mn-cs"/>
              </a:rPr>
              <a:t> dados por los </a:t>
            </a:r>
            <a:r>
              <a:rPr lang="es-ES_tradnl" sz="1200" kern="1200" baseline="0" dirty="0" err="1" smtClean="0">
                <a:solidFill>
                  <a:schemeClr val="tx1"/>
                </a:solidFill>
                <a:latin typeface="+mn-lt"/>
                <a:ea typeface="+mn-ea"/>
                <a:cs typeface="+mn-cs"/>
              </a:rPr>
              <a:t>parametros</a:t>
            </a:r>
            <a:r>
              <a:rPr lang="es-ES_tradnl" sz="1200" kern="1200" baseline="0" dirty="0" smtClean="0">
                <a:solidFill>
                  <a:schemeClr val="tx1"/>
                </a:solidFill>
                <a:latin typeface="+mn-lt"/>
                <a:ea typeface="+mn-ea"/>
                <a:cs typeface="+mn-cs"/>
              </a:rPr>
              <a:t> de olas de alta mar brindados por el pronostico de alta mar para un punto de la grilla cercano a la playa en </a:t>
            </a:r>
            <a:r>
              <a:rPr lang="es-ES_tradnl" sz="1200" kern="1200" baseline="0" dirty="0" err="1" smtClean="0">
                <a:solidFill>
                  <a:schemeClr val="tx1"/>
                </a:solidFill>
                <a:latin typeface="+mn-lt"/>
                <a:ea typeface="+mn-ea"/>
                <a:cs typeface="+mn-cs"/>
              </a:rPr>
              <a:t>cuestion</a:t>
            </a:r>
            <a:r>
              <a:rPr lang="es-ES_tradnl" sz="1200" kern="1200" baseline="0" dirty="0" smtClean="0">
                <a:solidFill>
                  <a:schemeClr val="tx1"/>
                </a:solidFill>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 typeface="Arial" charset="0"/>
              <a:buChar char="•"/>
              <a:tabLst/>
              <a:defRPr/>
            </a:pPr>
            <a:endParaRPr lang="es-ES_tradnl" sz="1200" kern="1200" baseline="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 typeface="Arial" charset="0"/>
              <a:buChar char="•"/>
              <a:tabLst/>
              <a:defRPr/>
            </a:pPr>
            <a:r>
              <a:rPr lang="es-ES_tradnl" sz="1200" kern="1200" baseline="0" dirty="0" smtClean="0">
                <a:solidFill>
                  <a:schemeClr val="tx1"/>
                </a:solidFill>
                <a:latin typeface="+mn-lt"/>
                <a:ea typeface="+mn-ea"/>
                <a:cs typeface="+mn-cs"/>
              </a:rPr>
              <a:t> El atributo de clase se corresponde a la altura de la ola reportada por un experto en la playa que se quiere estudiar.</a:t>
            </a:r>
          </a:p>
          <a:p>
            <a:pPr marL="0" marR="0" indent="0" algn="l" defTabSz="914400" rtl="0" eaLnBrk="1" fontAlgn="auto" latinLnBrk="0" hangingPunct="1">
              <a:lnSpc>
                <a:spcPct val="100000"/>
              </a:lnSpc>
              <a:spcBef>
                <a:spcPts val="0"/>
              </a:spcBef>
              <a:spcAft>
                <a:spcPts val="0"/>
              </a:spcAft>
              <a:buClrTx/>
              <a:buSzTx/>
              <a:buFont typeface="Arial" charset="0"/>
              <a:buChar char="•"/>
              <a:tabLst/>
              <a:defRPr/>
            </a:pPr>
            <a:endParaRPr lang="es-ES_tradnl" sz="1200" kern="1200" baseline="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 typeface="Arial" charset="0"/>
              <a:buChar char="•"/>
              <a:tabLst/>
              <a:defRPr/>
            </a:pPr>
            <a:endParaRPr lang="es-ES_tradnl" sz="1200" kern="1200" baseline="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 typeface="Arial" charset="0"/>
              <a:buChar char="•"/>
              <a:tabLst/>
              <a:defRPr/>
            </a:pPr>
            <a:r>
              <a:rPr lang="es-ES_tradnl" sz="1200" kern="1200" baseline="0" dirty="0" smtClean="0">
                <a:solidFill>
                  <a:schemeClr val="tx1"/>
                </a:solidFill>
                <a:latin typeface="+mn-lt"/>
                <a:ea typeface="+mn-ea"/>
                <a:cs typeface="+mn-cs"/>
              </a:rPr>
              <a:t>De esta manera el algoritmo de aprendizaje buscara inferir el proceso de </a:t>
            </a:r>
            <a:r>
              <a:rPr lang="es-ES_tradnl" sz="1200" kern="1200" baseline="0" dirty="0" err="1" smtClean="0">
                <a:solidFill>
                  <a:schemeClr val="tx1"/>
                </a:solidFill>
                <a:latin typeface="+mn-lt"/>
                <a:ea typeface="+mn-ea"/>
                <a:cs typeface="+mn-cs"/>
              </a:rPr>
              <a:t>transformacion</a:t>
            </a:r>
            <a:r>
              <a:rPr lang="es-ES_tradnl" sz="1200" kern="1200" baseline="0" dirty="0" smtClean="0">
                <a:solidFill>
                  <a:schemeClr val="tx1"/>
                </a:solidFill>
                <a:latin typeface="+mn-lt"/>
                <a:ea typeface="+mn-ea"/>
                <a:cs typeface="+mn-cs"/>
              </a:rPr>
              <a:t> que sufren las olas desde el punto en alta mar, hasta la playa en </a:t>
            </a:r>
            <a:r>
              <a:rPr lang="es-ES_tradnl" sz="1200" kern="1200" baseline="0" dirty="0" err="1" smtClean="0">
                <a:solidFill>
                  <a:schemeClr val="tx1"/>
                </a:solidFill>
                <a:latin typeface="+mn-lt"/>
                <a:ea typeface="+mn-ea"/>
                <a:cs typeface="+mn-cs"/>
              </a:rPr>
              <a:t>cuestion</a:t>
            </a:r>
            <a:r>
              <a:rPr lang="es-ES_tradnl" sz="1200" kern="1200" baseline="0" dirty="0" smtClean="0">
                <a:solidFill>
                  <a:schemeClr val="tx1"/>
                </a:solidFill>
                <a:latin typeface="+mn-lt"/>
                <a:ea typeface="+mn-ea"/>
                <a:cs typeface="+mn-cs"/>
              </a:rPr>
              <a:t>. </a:t>
            </a:r>
            <a:r>
              <a:rPr lang="es-ES_tradnl" sz="1200" kern="1200" baseline="0" dirty="0" err="1" smtClean="0">
                <a:solidFill>
                  <a:schemeClr val="tx1"/>
                </a:solidFill>
                <a:latin typeface="+mn-lt"/>
                <a:ea typeface="+mn-ea"/>
                <a:cs typeface="+mn-cs"/>
              </a:rPr>
              <a:t>Asi</a:t>
            </a:r>
            <a:r>
              <a:rPr lang="es-ES_tradnl" sz="1200" kern="1200" baseline="0" dirty="0" smtClean="0">
                <a:solidFill>
                  <a:schemeClr val="tx1"/>
                </a:solidFill>
                <a:latin typeface="+mn-lt"/>
                <a:ea typeface="+mn-ea"/>
                <a:cs typeface="+mn-cs"/>
              </a:rPr>
              <a:t> una vez aprendida esta </a:t>
            </a:r>
            <a:r>
              <a:rPr lang="es-ES_tradnl" sz="1200" kern="1200" baseline="0" dirty="0" err="1" smtClean="0">
                <a:solidFill>
                  <a:schemeClr val="tx1"/>
                </a:solidFill>
                <a:latin typeface="+mn-lt"/>
                <a:ea typeface="+mn-ea"/>
                <a:cs typeface="+mn-cs"/>
              </a:rPr>
              <a:t>transformacion</a:t>
            </a:r>
            <a:r>
              <a:rPr lang="es-ES_tradnl" sz="1200" kern="1200" baseline="0" dirty="0" smtClean="0">
                <a:solidFill>
                  <a:schemeClr val="tx1"/>
                </a:solidFill>
                <a:latin typeface="+mn-lt"/>
                <a:ea typeface="+mn-ea"/>
                <a:cs typeface="+mn-cs"/>
              </a:rPr>
              <a:t> se </a:t>
            </a:r>
            <a:r>
              <a:rPr lang="es-ES_tradnl" sz="1200" kern="1200" baseline="0" dirty="0" err="1" smtClean="0">
                <a:solidFill>
                  <a:schemeClr val="tx1"/>
                </a:solidFill>
                <a:latin typeface="+mn-lt"/>
                <a:ea typeface="+mn-ea"/>
                <a:cs typeface="+mn-cs"/>
              </a:rPr>
              <a:t>podra</a:t>
            </a:r>
            <a:r>
              <a:rPr lang="es-ES_tradnl" sz="1200" kern="1200" baseline="0" dirty="0" smtClean="0">
                <a:solidFill>
                  <a:schemeClr val="tx1"/>
                </a:solidFill>
                <a:latin typeface="+mn-lt"/>
                <a:ea typeface="+mn-ea"/>
                <a:cs typeface="+mn-cs"/>
              </a:rPr>
              <a:t> predecir el valor de la altura de ola para un nuevo pronostico de alta mar.</a:t>
            </a:r>
          </a:p>
          <a:p>
            <a:pPr marL="0" marR="0" indent="0" algn="l" defTabSz="914400" rtl="0" eaLnBrk="1" fontAlgn="auto" latinLnBrk="0" hangingPunct="1">
              <a:lnSpc>
                <a:spcPct val="100000"/>
              </a:lnSpc>
              <a:spcBef>
                <a:spcPts val="0"/>
              </a:spcBef>
              <a:spcAft>
                <a:spcPts val="0"/>
              </a:spcAft>
              <a:buClrTx/>
              <a:buSzTx/>
              <a:buFontTx/>
              <a:buNone/>
              <a:tabLst/>
              <a:defRPr/>
            </a:pPr>
            <a:endParaRPr lang="es-ES_tradnl" sz="1200" kern="1200" baseline="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 typeface="Arial" charset="0"/>
              <a:buChar char="•"/>
              <a:tabLst/>
              <a:defRPr/>
            </a:pPr>
            <a:r>
              <a:rPr lang="es-ES_tradnl" sz="1200" kern="1200" baseline="0" dirty="0" smtClean="0">
                <a:solidFill>
                  <a:schemeClr val="tx1"/>
                </a:solidFill>
                <a:latin typeface="+mn-lt"/>
                <a:ea typeface="+mn-ea"/>
                <a:cs typeface="+mn-cs"/>
              </a:rPr>
              <a:t>Dado que el atributo de clase(altura de la ola sobre la playa) es </a:t>
            </a:r>
            <a:r>
              <a:rPr lang="es-ES_tradnl" sz="1200" kern="1200" baseline="0" dirty="0" err="1" smtClean="0">
                <a:solidFill>
                  <a:schemeClr val="tx1"/>
                </a:solidFill>
                <a:latin typeface="+mn-lt"/>
                <a:ea typeface="+mn-ea"/>
                <a:cs typeface="+mn-cs"/>
              </a:rPr>
              <a:t>númerico</a:t>
            </a:r>
            <a:r>
              <a:rPr lang="es-ES_tradnl" sz="1200" kern="1200" baseline="0" dirty="0" smtClean="0">
                <a:solidFill>
                  <a:schemeClr val="tx1"/>
                </a:solidFill>
                <a:latin typeface="+mn-lt"/>
                <a:ea typeface="+mn-ea"/>
                <a:cs typeface="+mn-cs"/>
              </a:rPr>
              <a:t> estamos frente a un problema de regresión.</a:t>
            </a:r>
          </a:p>
          <a:p>
            <a:pPr marL="0" marR="0" indent="0" algn="l" defTabSz="914400" rtl="0" eaLnBrk="1" fontAlgn="auto" latinLnBrk="0" hangingPunct="1">
              <a:lnSpc>
                <a:spcPct val="100000"/>
              </a:lnSpc>
              <a:spcBef>
                <a:spcPts val="0"/>
              </a:spcBef>
              <a:spcAft>
                <a:spcPts val="0"/>
              </a:spcAft>
              <a:buClrTx/>
              <a:buSzTx/>
              <a:buFont typeface="Arial" charset="0"/>
              <a:buChar char="•"/>
              <a:tabLst/>
              <a:defRPr/>
            </a:pPr>
            <a:endParaRPr lang="es-ES_tradnl" sz="1200" kern="1200" baseline="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s-ES_tradnl" sz="1200" kern="1200" baseline="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s-ES_tradnl" sz="1200" kern="120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s-ES_tradnl" sz="1200" kern="120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0B94F1A4-9E02-42A3-A48D-511FB3467974}" type="slidenum">
              <a:rPr lang="es-AR" smtClean="0"/>
              <a:pPr/>
              <a:t>19</a:t>
            </a:fld>
            <a:endParaRPr lang="es-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 </a:t>
            </a:r>
            <a:r>
              <a:rPr lang="en-US" dirty="0" err="1" smtClean="0"/>
              <a:t>Dividiremos</a:t>
            </a:r>
            <a:r>
              <a:rPr lang="en-US" baseline="0" dirty="0" smtClean="0"/>
              <a:t> la </a:t>
            </a:r>
            <a:r>
              <a:rPr lang="en-US" baseline="0" dirty="0" err="1" smtClean="0"/>
              <a:t>exposicion</a:t>
            </a:r>
            <a:r>
              <a:rPr lang="en-US" baseline="0" dirty="0" smtClean="0"/>
              <a:t> en dos </a:t>
            </a:r>
            <a:r>
              <a:rPr lang="en-US" baseline="0" dirty="0" err="1" smtClean="0"/>
              <a:t>partes</a:t>
            </a:r>
            <a:r>
              <a:rPr lang="en-US" baseline="0" dirty="0" smtClean="0"/>
              <a:t>. En la </a:t>
            </a:r>
            <a:r>
              <a:rPr lang="en-US" baseline="0" dirty="0" err="1" smtClean="0"/>
              <a:t>primera</a:t>
            </a:r>
            <a:r>
              <a:rPr lang="en-US" baseline="0" dirty="0" smtClean="0"/>
              <a:t> les </a:t>
            </a:r>
            <a:r>
              <a:rPr lang="en-US" baseline="0" dirty="0" err="1" smtClean="0"/>
              <a:t>voy</a:t>
            </a:r>
            <a:r>
              <a:rPr lang="en-US" baseline="0" dirty="0" smtClean="0"/>
              <a:t> </a:t>
            </a:r>
            <a:r>
              <a:rPr lang="en-US" baseline="0" dirty="0" err="1" smtClean="0"/>
              <a:t>contar</a:t>
            </a:r>
            <a:r>
              <a:rPr lang="en-US" baseline="0" dirty="0" smtClean="0"/>
              <a:t> la </a:t>
            </a:r>
            <a:r>
              <a:rPr lang="en-US" baseline="0" dirty="0" err="1" smtClean="0"/>
              <a:t>problematica</a:t>
            </a:r>
            <a:r>
              <a:rPr lang="en-US" baseline="0" dirty="0" smtClean="0"/>
              <a:t>, la </a:t>
            </a:r>
            <a:r>
              <a:rPr lang="en-US" baseline="0" dirty="0" err="1" smtClean="0"/>
              <a:t>solucion</a:t>
            </a:r>
            <a:r>
              <a:rPr lang="en-US" baseline="0" dirty="0" smtClean="0"/>
              <a:t> </a:t>
            </a:r>
            <a:r>
              <a:rPr lang="en-US" baseline="0" dirty="0" err="1" smtClean="0"/>
              <a:t>propuesta</a:t>
            </a:r>
            <a:r>
              <a:rPr lang="en-US" baseline="0" dirty="0" smtClean="0"/>
              <a:t> y el </a:t>
            </a:r>
            <a:r>
              <a:rPr lang="en-US" baseline="0" dirty="0" err="1" smtClean="0"/>
              <a:t>caso</a:t>
            </a:r>
            <a:r>
              <a:rPr lang="en-US" baseline="0" dirty="0" smtClean="0"/>
              <a:t> de </a:t>
            </a:r>
            <a:r>
              <a:rPr lang="en-US" baseline="0" dirty="0" err="1" smtClean="0"/>
              <a:t>estudio</a:t>
            </a:r>
            <a:r>
              <a:rPr lang="en-US" baseline="0" dirty="0" smtClean="0"/>
              <a:t>.</a:t>
            </a:r>
          </a:p>
          <a:p>
            <a:endParaRPr lang="en-US" baseline="0" dirty="0" smtClean="0"/>
          </a:p>
          <a:p>
            <a:r>
              <a:rPr lang="en-US" baseline="0" dirty="0" smtClean="0"/>
              <a:t>* </a:t>
            </a:r>
            <a:r>
              <a:rPr lang="en-US" baseline="0" dirty="0" err="1" smtClean="0"/>
              <a:t>Mientras</a:t>
            </a:r>
            <a:r>
              <a:rPr lang="en-US" baseline="0" dirty="0" smtClean="0"/>
              <a:t> </a:t>
            </a:r>
            <a:r>
              <a:rPr lang="en-US" baseline="0" dirty="0" err="1" smtClean="0"/>
              <a:t>que</a:t>
            </a:r>
            <a:r>
              <a:rPr lang="en-US" baseline="0" dirty="0" smtClean="0"/>
              <a:t> maxi les </a:t>
            </a:r>
            <a:r>
              <a:rPr lang="en-US" baseline="0" dirty="0" err="1" smtClean="0"/>
              <a:t>contara</a:t>
            </a:r>
            <a:r>
              <a:rPr lang="en-US" baseline="0" dirty="0" smtClean="0"/>
              <a:t> </a:t>
            </a:r>
            <a:r>
              <a:rPr lang="en-US" baseline="0" dirty="0" err="1" smtClean="0"/>
              <a:t>acerca</a:t>
            </a:r>
            <a:r>
              <a:rPr lang="en-US" baseline="0" dirty="0" smtClean="0"/>
              <a:t> de los </a:t>
            </a:r>
            <a:r>
              <a:rPr lang="en-US" baseline="0" dirty="0" err="1" smtClean="0"/>
              <a:t>resultados</a:t>
            </a:r>
            <a:r>
              <a:rPr lang="en-US" baseline="0" dirty="0" smtClean="0"/>
              <a:t> </a:t>
            </a:r>
            <a:r>
              <a:rPr lang="en-US" baseline="0" dirty="0" err="1" smtClean="0"/>
              <a:t>obtenidos</a:t>
            </a:r>
            <a:r>
              <a:rPr lang="en-US" baseline="0" dirty="0" smtClean="0"/>
              <a:t>; la </a:t>
            </a:r>
            <a:r>
              <a:rPr lang="en-US" baseline="0" dirty="0" err="1" smtClean="0"/>
              <a:t>aplicacion</a:t>
            </a:r>
            <a:r>
              <a:rPr lang="en-US" baseline="0" dirty="0" smtClean="0"/>
              <a:t> </a:t>
            </a:r>
            <a:r>
              <a:rPr lang="en-US" baseline="0" dirty="0" err="1" smtClean="0"/>
              <a:t>desarrollada</a:t>
            </a:r>
            <a:r>
              <a:rPr lang="en-US" baseline="0" dirty="0" smtClean="0"/>
              <a:t> y </a:t>
            </a:r>
            <a:r>
              <a:rPr lang="en-US" baseline="0" dirty="0" err="1" smtClean="0"/>
              <a:t>las</a:t>
            </a:r>
            <a:r>
              <a:rPr lang="en-US" baseline="0" dirty="0" smtClean="0"/>
              <a:t> </a:t>
            </a:r>
            <a:r>
              <a:rPr lang="en-US" baseline="0" dirty="0" err="1" smtClean="0"/>
              <a:t>conclusiones</a:t>
            </a:r>
            <a:r>
              <a:rPr lang="en-US" baseline="0" dirty="0" smtClean="0"/>
              <a:t>.</a:t>
            </a:r>
          </a:p>
          <a:p>
            <a:endParaRPr lang="en-US" baseline="0" dirty="0" smtClean="0"/>
          </a:p>
          <a:p>
            <a:endParaRPr lang="es-AR" dirty="0"/>
          </a:p>
        </p:txBody>
      </p:sp>
      <p:sp>
        <p:nvSpPr>
          <p:cNvPr id="4" name="Slide Number Placeholder 3"/>
          <p:cNvSpPr>
            <a:spLocks noGrp="1"/>
          </p:cNvSpPr>
          <p:nvPr>
            <p:ph type="sldNum" sz="quarter" idx="10"/>
          </p:nvPr>
        </p:nvSpPr>
        <p:spPr/>
        <p:txBody>
          <a:bodyPr/>
          <a:lstStyle/>
          <a:p>
            <a:fld id="{0B94F1A4-9E02-42A3-A48D-511FB3467974}" type="slidenum">
              <a:rPr lang="es-AR" smtClean="0"/>
              <a:pPr/>
              <a:t>2</a:t>
            </a:fld>
            <a:endParaRPr lang="es-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smtClean="0"/>
              <a:t>Aqui</a:t>
            </a:r>
            <a:r>
              <a:rPr lang="en-US" dirty="0" smtClean="0"/>
              <a:t> se </a:t>
            </a:r>
            <a:r>
              <a:rPr lang="en-US" dirty="0" err="1" smtClean="0"/>
              <a:t>ve</a:t>
            </a:r>
            <a:r>
              <a:rPr lang="en-US" baseline="0" dirty="0" smtClean="0"/>
              <a:t> </a:t>
            </a:r>
            <a:r>
              <a:rPr lang="en-US" baseline="0" dirty="0" err="1" smtClean="0"/>
              <a:t>graficamente</a:t>
            </a:r>
            <a:r>
              <a:rPr lang="en-US" baseline="0" dirty="0" smtClean="0"/>
              <a:t>: </a:t>
            </a:r>
          </a:p>
          <a:p>
            <a:endParaRPr lang="en-US" baseline="0" dirty="0" smtClean="0"/>
          </a:p>
          <a:p>
            <a:r>
              <a:rPr lang="en-US" baseline="0" dirty="0" err="1" smtClean="0"/>
              <a:t>Una</a:t>
            </a:r>
            <a:r>
              <a:rPr lang="en-US" baseline="0" dirty="0" smtClean="0"/>
              <a:t> </a:t>
            </a:r>
            <a:r>
              <a:rPr lang="en-US" baseline="0" dirty="0" err="1" smtClean="0"/>
              <a:t>vez</a:t>
            </a:r>
            <a:r>
              <a:rPr lang="en-US" baseline="0" dirty="0" smtClean="0"/>
              <a:t> </a:t>
            </a:r>
            <a:r>
              <a:rPr lang="en-US" baseline="0" dirty="0" err="1" smtClean="0"/>
              <a:t>obtenido</a:t>
            </a:r>
            <a:r>
              <a:rPr lang="en-US" baseline="0" dirty="0" smtClean="0"/>
              <a:t> el </a:t>
            </a:r>
            <a:r>
              <a:rPr lang="en-US" baseline="0" dirty="0" err="1" smtClean="0"/>
              <a:t>clasificador</a:t>
            </a:r>
            <a:r>
              <a:rPr lang="en-US" baseline="0" dirty="0" smtClean="0"/>
              <a:t> el </a:t>
            </a:r>
            <a:r>
              <a:rPr lang="en-US" baseline="0" dirty="0" err="1" smtClean="0"/>
              <a:t>mismo</a:t>
            </a:r>
            <a:r>
              <a:rPr lang="en-US" baseline="0" dirty="0" smtClean="0"/>
              <a:t> </a:t>
            </a:r>
            <a:r>
              <a:rPr lang="en-US" baseline="0" dirty="0" err="1" smtClean="0"/>
              <a:t>recibira</a:t>
            </a:r>
            <a:r>
              <a:rPr lang="en-US" baseline="0" dirty="0" smtClean="0"/>
              <a:t> </a:t>
            </a:r>
            <a:r>
              <a:rPr lang="en-US" baseline="0" dirty="0" err="1" smtClean="0"/>
              <a:t>pronosticos</a:t>
            </a:r>
            <a:r>
              <a:rPr lang="en-US" baseline="0" dirty="0" smtClean="0"/>
              <a:t> de </a:t>
            </a:r>
            <a:r>
              <a:rPr lang="en-US" baseline="0" dirty="0" err="1" smtClean="0"/>
              <a:t>alta</a:t>
            </a:r>
            <a:r>
              <a:rPr lang="en-US" baseline="0" dirty="0" smtClean="0"/>
              <a:t> mar y </a:t>
            </a:r>
            <a:r>
              <a:rPr lang="en-US" baseline="0" dirty="0" err="1" smtClean="0"/>
              <a:t>producira</a:t>
            </a:r>
            <a:r>
              <a:rPr lang="en-US" baseline="0" dirty="0" smtClean="0"/>
              <a:t> el </a:t>
            </a:r>
            <a:r>
              <a:rPr lang="en-US" baseline="0" dirty="0" err="1" smtClean="0"/>
              <a:t>correspondiente</a:t>
            </a:r>
            <a:r>
              <a:rPr lang="en-US" baseline="0" dirty="0" smtClean="0"/>
              <a:t> valor de la </a:t>
            </a:r>
            <a:r>
              <a:rPr lang="en-US" baseline="0" dirty="0" err="1" smtClean="0"/>
              <a:t>altura</a:t>
            </a:r>
            <a:r>
              <a:rPr lang="en-US" baseline="0" dirty="0" smtClean="0"/>
              <a:t> de la </a:t>
            </a:r>
            <a:r>
              <a:rPr lang="en-US" baseline="0" dirty="0" err="1" smtClean="0"/>
              <a:t>ola</a:t>
            </a:r>
            <a:r>
              <a:rPr lang="en-US" baseline="0" dirty="0" smtClean="0"/>
              <a:t> </a:t>
            </a:r>
            <a:r>
              <a:rPr lang="en-US" baseline="0" dirty="0" err="1" smtClean="0"/>
              <a:t>sobre</a:t>
            </a:r>
            <a:r>
              <a:rPr lang="en-US" baseline="0" dirty="0" smtClean="0"/>
              <a:t> la playa.</a:t>
            </a:r>
          </a:p>
        </p:txBody>
      </p:sp>
      <p:sp>
        <p:nvSpPr>
          <p:cNvPr id="4" name="Slide Number Placeholder 3"/>
          <p:cNvSpPr>
            <a:spLocks noGrp="1"/>
          </p:cNvSpPr>
          <p:nvPr>
            <p:ph type="sldNum" sz="quarter" idx="10"/>
          </p:nvPr>
        </p:nvSpPr>
        <p:spPr/>
        <p:txBody>
          <a:bodyPr/>
          <a:lstStyle/>
          <a:p>
            <a:fld id="{0B94F1A4-9E02-42A3-A48D-511FB3467974}" type="slidenum">
              <a:rPr lang="es-AR" smtClean="0"/>
              <a:pPr/>
              <a:t>20</a:t>
            </a:fld>
            <a:endParaRPr lang="es-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AR" sz="1200" kern="1200" dirty="0" smtClean="0">
                <a:solidFill>
                  <a:schemeClr val="tx1"/>
                </a:solidFill>
                <a:latin typeface="+mn-lt"/>
                <a:ea typeface="+mn-ea"/>
                <a:cs typeface="+mn-cs"/>
              </a:rPr>
              <a:t>*En el presente trabajo evaluaremos los principales algoritmos de aprendizaje de maquina, en un caso de estudio especifico</a:t>
            </a:r>
          </a:p>
          <a:p>
            <a:pPr marL="0" marR="0" indent="0" algn="l" defTabSz="914400" rtl="0" eaLnBrk="1" fontAlgn="auto" latinLnBrk="0" hangingPunct="1">
              <a:lnSpc>
                <a:spcPct val="100000"/>
              </a:lnSpc>
              <a:spcBef>
                <a:spcPts val="0"/>
              </a:spcBef>
              <a:spcAft>
                <a:spcPts val="0"/>
              </a:spcAft>
              <a:buClrTx/>
              <a:buSzTx/>
              <a:buFontTx/>
              <a:buNone/>
              <a:tabLst/>
              <a:defRPr/>
            </a:pPr>
            <a:endParaRPr lang="es-AR" sz="1200" kern="120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s-AR" sz="1200" kern="1200" dirty="0" smtClean="0">
                <a:solidFill>
                  <a:schemeClr val="tx1"/>
                </a:solidFill>
                <a:latin typeface="+mn-lt"/>
                <a:ea typeface="+mn-ea"/>
                <a:cs typeface="+mn-cs"/>
              </a:rPr>
              <a:t>* así como también se construirá un sistema web</a:t>
            </a:r>
            <a:r>
              <a:rPr lang="es-AR" sz="1200" kern="1200" baseline="0" dirty="0" smtClean="0">
                <a:solidFill>
                  <a:schemeClr val="tx1"/>
                </a:solidFill>
                <a:latin typeface="+mn-lt"/>
                <a:ea typeface="+mn-ea"/>
                <a:cs typeface="+mn-cs"/>
              </a:rPr>
              <a:t> </a:t>
            </a:r>
            <a:r>
              <a:rPr lang="es-AR" sz="1200" kern="1200" dirty="0" smtClean="0">
                <a:solidFill>
                  <a:schemeClr val="tx1"/>
                </a:solidFill>
                <a:latin typeface="+mn-lt"/>
                <a:ea typeface="+mn-ea"/>
                <a:cs typeface="+mn-cs"/>
              </a:rPr>
              <a:t>que permita la creación y utilización de los clasificadores, por parte del usuario, de una manera sencilla.</a:t>
            </a:r>
          </a:p>
          <a:p>
            <a:pPr marL="0" marR="0" indent="0" algn="l" defTabSz="914400" rtl="0" eaLnBrk="1" fontAlgn="auto" latinLnBrk="0" hangingPunct="1">
              <a:lnSpc>
                <a:spcPct val="100000"/>
              </a:lnSpc>
              <a:spcBef>
                <a:spcPts val="0"/>
              </a:spcBef>
              <a:spcAft>
                <a:spcPts val="0"/>
              </a:spcAft>
              <a:buClrTx/>
              <a:buSzTx/>
              <a:buFontTx/>
              <a:buNone/>
              <a:tabLst/>
              <a:defRPr/>
            </a:pPr>
            <a:endParaRPr lang="es-AR" sz="1200" kern="120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s-AR" sz="1200" kern="1200" dirty="0" smtClean="0">
                <a:solidFill>
                  <a:schemeClr val="tx1"/>
                </a:solidFill>
                <a:latin typeface="+mn-lt"/>
                <a:ea typeface="+mn-ea"/>
                <a:cs typeface="+mn-cs"/>
              </a:rPr>
              <a:t> * Específicamente, evaluaremos los algoritmos de Regresión Lineal, Maquinas de Soporte Vectorial, Redes Neuronales, y Árboles Modelo.</a:t>
            </a:r>
          </a:p>
          <a:p>
            <a:endParaRPr lang="es-AR" dirty="0"/>
          </a:p>
        </p:txBody>
      </p:sp>
      <p:sp>
        <p:nvSpPr>
          <p:cNvPr id="4" name="Slide Number Placeholder 3"/>
          <p:cNvSpPr>
            <a:spLocks noGrp="1"/>
          </p:cNvSpPr>
          <p:nvPr>
            <p:ph type="sldNum" sz="quarter" idx="10"/>
          </p:nvPr>
        </p:nvSpPr>
        <p:spPr/>
        <p:txBody>
          <a:bodyPr/>
          <a:lstStyle/>
          <a:p>
            <a:fld id="{6AFC78A7-7F83-4E63-AC95-30B1AA062C46}" type="slidenum">
              <a:rPr lang="es-AR" smtClean="0"/>
              <a:pPr/>
              <a:t>21</a:t>
            </a:fld>
            <a:endParaRPr lang="es-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smtClean="0"/>
          </a:p>
          <a:p>
            <a:endParaRPr lang="es-AR" dirty="0"/>
          </a:p>
        </p:txBody>
      </p:sp>
      <p:sp>
        <p:nvSpPr>
          <p:cNvPr id="4" name="Slide Number Placeholder 3"/>
          <p:cNvSpPr>
            <a:spLocks noGrp="1"/>
          </p:cNvSpPr>
          <p:nvPr>
            <p:ph type="sldNum" sz="quarter" idx="10"/>
          </p:nvPr>
        </p:nvSpPr>
        <p:spPr/>
        <p:txBody>
          <a:bodyPr/>
          <a:lstStyle/>
          <a:p>
            <a:fld id="{0B94F1A4-9E02-42A3-A48D-511FB3467974}" type="slidenum">
              <a:rPr lang="es-AR" smtClean="0"/>
              <a:pPr/>
              <a:t>22</a:t>
            </a:fld>
            <a:endParaRPr lang="es-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El </a:t>
            </a:r>
            <a:r>
              <a:rPr lang="en-US" sz="1200" kern="1200" dirty="0" err="1" smtClean="0">
                <a:solidFill>
                  <a:schemeClr val="tx1"/>
                </a:solidFill>
                <a:latin typeface="+mn-lt"/>
                <a:ea typeface="+mn-ea"/>
                <a:cs typeface="+mn-cs"/>
              </a:rPr>
              <a:t>caso</a:t>
            </a:r>
            <a:r>
              <a:rPr lang="en-US" sz="1200" kern="1200" dirty="0" smtClean="0">
                <a:solidFill>
                  <a:schemeClr val="tx1"/>
                </a:solidFill>
                <a:latin typeface="+mn-lt"/>
                <a:ea typeface="+mn-ea"/>
                <a:cs typeface="+mn-cs"/>
              </a:rPr>
              <a:t> de </a:t>
            </a:r>
            <a:r>
              <a:rPr lang="en-US" sz="1200" kern="1200" dirty="0" err="1" smtClean="0">
                <a:solidFill>
                  <a:schemeClr val="tx1"/>
                </a:solidFill>
                <a:latin typeface="+mn-lt"/>
                <a:ea typeface="+mn-ea"/>
                <a:cs typeface="+mn-cs"/>
              </a:rPr>
              <a:t>estudio</a:t>
            </a:r>
            <a:r>
              <a:rPr lang="en-US" sz="1200" kern="1200" baseline="0" dirty="0" smtClean="0">
                <a:solidFill>
                  <a:schemeClr val="tx1"/>
                </a:solidFill>
                <a:latin typeface="+mn-lt"/>
                <a:ea typeface="+mn-ea"/>
                <a:cs typeface="+mn-cs"/>
              </a:rPr>
              <a:t> se </a:t>
            </a:r>
            <a:r>
              <a:rPr lang="en-US" sz="1200" kern="1200" baseline="0" dirty="0" err="1" smtClean="0">
                <a:solidFill>
                  <a:schemeClr val="tx1"/>
                </a:solidFill>
                <a:latin typeface="+mn-lt"/>
                <a:ea typeface="+mn-ea"/>
                <a:cs typeface="+mn-cs"/>
              </a:rPr>
              <a:t>centra</a:t>
            </a:r>
            <a:r>
              <a:rPr lang="en-US" sz="1200" kern="1200" baseline="0" dirty="0" smtClean="0">
                <a:solidFill>
                  <a:schemeClr val="tx1"/>
                </a:solidFill>
                <a:latin typeface="+mn-lt"/>
                <a:ea typeface="+mn-ea"/>
                <a:cs typeface="+mn-cs"/>
              </a:rPr>
              <a:t> en la Isla de Oahu, Hawaii. En principio </a:t>
            </a:r>
            <a:r>
              <a:rPr lang="en-US" sz="1200" kern="1200" baseline="0" dirty="0" err="1" smtClean="0">
                <a:solidFill>
                  <a:schemeClr val="tx1"/>
                </a:solidFill>
                <a:latin typeface="+mn-lt"/>
                <a:ea typeface="+mn-ea"/>
                <a:cs typeface="+mn-cs"/>
              </a:rPr>
              <a:t>esta</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localidad</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fue</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elegida</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por</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poseer</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informacion</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historica</a:t>
            </a:r>
            <a:r>
              <a:rPr lang="en-US" sz="1200" kern="1200" baseline="0" dirty="0" smtClean="0">
                <a:solidFill>
                  <a:schemeClr val="tx1"/>
                </a:solidFill>
                <a:latin typeface="+mn-lt"/>
                <a:ea typeface="+mn-ea"/>
                <a:cs typeface="+mn-cs"/>
              </a:rPr>
              <a:t> de los </a:t>
            </a:r>
            <a:r>
              <a:rPr lang="en-US" sz="1200" kern="1200" baseline="0" dirty="0" err="1" smtClean="0">
                <a:solidFill>
                  <a:schemeClr val="tx1"/>
                </a:solidFill>
                <a:latin typeface="+mn-lt"/>
                <a:ea typeface="+mn-ea"/>
                <a:cs typeface="+mn-cs"/>
              </a:rPr>
              <a:t>datos</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necesarios</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para</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entrenar</a:t>
            </a:r>
            <a:r>
              <a:rPr lang="en-US" sz="1200" kern="1200" baseline="0" dirty="0" smtClean="0">
                <a:solidFill>
                  <a:schemeClr val="tx1"/>
                </a:solidFill>
                <a:latin typeface="+mn-lt"/>
                <a:ea typeface="+mn-ea"/>
                <a:cs typeface="+mn-cs"/>
              </a:rPr>
              <a:t> un </a:t>
            </a:r>
            <a:r>
              <a:rPr lang="en-US" sz="1200" kern="1200" baseline="0" dirty="0" err="1" smtClean="0">
                <a:solidFill>
                  <a:schemeClr val="tx1"/>
                </a:solidFill>
                <a:latin typeface="+mn-lt"/>
                <a:ea typeface="+mn-ea"/>
                <a:cs typeface="+mn-cs"/>
              </a:rPr>
              <a:t>clasificador</a:t>
            </a:r>
            <a:r>
              <a:rPr lang="en-US" sz="1200" kern="1200" baseline="0" dirty="0" smtClean="0">
                <a:solidFill>
                  <a:schemeClr val="tx1"/>
                </a:solidFill>
                <a:latin typeface="+mn-lt"/>
                <a:ea typeface="+mn-ea"/>
                <a:cs typeface="+mn-cs"/>
              </a:rPr>
              <a: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err="1" smtClean="0">
                <a:solidFill>
                  <a:schemeClr val="tx1"/>
                </a:solidFill>
                <a:latin typeface="+mn-lt"/>
                <a:ea typeface="+mn-ea"/>
                <a:cs typeface="+mn-cs"/>
              </a:rPr>
              <a:t>Esto</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es</a:t>
            </a:r>
            <a:r>
              <a:rPr lang="en-US" sz="1200" kern="1200" baseline="0" dirty="0" smtClean="0">
                <a:solidFill>
                  <a:schemeClr val="tx1"/>
                </a:solidFill>
                <a:latin typeface="+mn-lt"/>
                <a:ea typeface="+mn-ea"/>
                <a:cs typeface="+mn-cs"/>
              </a:rPr>
              <a:t>:</a:t>
            </a:r>
          </a:p>
          <a:p>
            <a:pPr marL="228600" marR="0" indent="-228600" algn="l" defTabSz="914400" rtl="0" eaLnBrk="1" fontAlgn="auto" latinLnBrk="0" hangingPunct="1">
              <a:lnSpc>
                <a:spcPct val="100000"/>
              </a:lnSpc>
              <a:spcBef>
                <a:spcPts val="0"/>
              </a:spcBef>
              <a:spcAft>
                <a:spcPts val="0"/>
              </a:spcAft>
              <a:buClrTx/>
              <a:buSzTx/>
              <a:buFontTx/>
              <a:buAutoNum type="arabicParenR"/>
              <a:tabLst/>
              <a:defRPr/>
            </a:pPr>
            <a:r>
              <a:rPr lang="en-US" sz="1200" kern="1200" baseline="0" dirty="0" err="1" smtClean="0">
                <a:solidFill>
                  <a:schemeClr val="tx1"/>
                </a:solidFill>
                <a:latin typeface="+mn-lt"/>
                <a:ea typeface="+mn-ea"/>
                <a:cs typeface="+mn-cs"/>
              </a:rPr>
              <a:t>Historico</a:t>
            </a:r>
            <a:r>
              <a:rPr lang="en-US" sz="1200" kern="1200" baseline="0" dirty="0" smtClean="0">
                <a:solidFill>
                  <a:schemeClr val="tx1"/>
                </a:solidFill>
                <a:latin typeface="+mn-lt"/>
                <a:ea typeface="+mn-ea"/>
                <a:cs typeface="+mn-cs"/>
              </a:rPr>
              <a:t> de </a:t>
            </a:r>
            <a:r>
              <a:rPr lang="en-US" sz="1200" kern="1200" baseline="0" dirty="0" err="1" smtClean="0">
                <a:solidFill>
                  <a:schemeClr val="tx1"/>
                </a:solidFill>
                <a:latin typeface="+mn-lt"/>
                <a:ea typeface="+mn-ea"/>
                <a:cs typeface="+mn-cs"/>
              </a:rPr>
              <a:t>WaveWatch</a:t>
            </a:r>
            <a:r>
              <a:rPr lang="en-US" sz="1200" kern="1200" baseline="0" dirty="0" smtClean="0">
                <a:solidFill>
                  <a:schemeClr val="tx1"/>
                </a:solidFill>
                <a:latin typeface="+mn-lt"/>
                <a:ea typeface="+mn-ea"/>
                <a:cs typeface="+mn-cs"/>
              </a:rPr>
              <a:t> III, con </a:t>
            </a:r>
            <a:r>
              <a:rPr lang="en-US" sz="1200" kern="1200" baseline="0" dirty="0" err="1" smtClean="0">
                <a:solidFill>
                  <a:schemeClr val="tx1"/>
                </a:solidFill>
                <a:latin typeface="+mn-lt"/>
                <a:ea typeface="+mn-ea"/>
                <a:cs typeface="+mn-cs"/>
              </a:rPr>
              <a:t>reportes</a:t>
            </a:r>
            <a:r>
              <a:rPr lang="en-US" sz="1200" kern="1200" baseline="0" dirty="0" smtClean="0">
                <a:solidFill>
                  <a:schemeClr val="tx1"/>
                </a:solidFill>
                <a:latin typeface="+mn-lt"/>
                <a:ea typeface="+mn-ea"/>
                <a:cs typeface="+mn-cs"/>
              </a:rPr>
              <a:t> de </a:t>
            </a:r>
            <a:r>
              <a:rPr lang="en-US" sz="1200" kern="1200" baseline="0" dirty="0" err="1" smtClean="0">
                <a:solidFill>
                  <a:schemeClr val="tx1"/>
                </a:solidFill>
                <a:latin typeface="+mn-lt"/>
                <a:ea typeface="+mn-ea"/>
                <a:cs typeface="+mn-cs"/>
              </a:rPr>
              <a:t>alta</a:t>
            </a:r>
            <a:r>
              <a:rPr lang="en-US" sz="1200" kern="1200" baseline="0" dirty="0" smtClean="0">
                <a:solidFill>
                  <a:schemeClr val="tx1"/>
                </a:solidFill>
                <a:latin typeface="+mn-lt"/>
                <a:ea typeface="+mn-ea"/>
                <a:cs typeface="+mn-cs"/>
              </a:rPr>
              <a:t> mar. </a:t>
            </a:r>
          </a:p>
          <a:p>
            <a:pPr marL="228600" marR="0" indent="-228600" algn="l" defTabSz="914400" rtl="0" eaLnBrk="1" fontAlgn="auto" latinLnBrk="0" hangingPunct="1">
              <a:lnSpc>
                <a:spcPct val="100000"/>
              </a:lnSpc>
              <a:spcBef>
                <a:spcPts val="0"/>
              </a:spcBef>
              <a:spcAft>
                <a:spcPts val="0"/>
              </a:spcAft>
              <a:buClrTx/>
              <a:buSzTx/>
              <a:buFontTx/>
              <a:buAutoNum type="arabicParenR"/>
              <a:tabLst/>
              <a:defRPr/>
            </a:pPr>
            <a:r>
              <a:rPr lang="en-US" sz="1200" kern="1200" baseline="0" dirty="0" err="1" smtClean="0">
                <a:solidFill>
                  <a:schemeClr val="tx1"/>
                </a:solidFill>
                <a:latin typeface="+mn-lt"/>
                <a:ea typeface="+mn-ea"/>
                <a:cs typeface="+mn-cs"/>
              </a:rPr>
              <a:t>Historico</a:t>
            </a:r>
            <a:r>
              <a:rPr lang="en-US" sz="1200" kern="1200" baseline="0" dirty="0" smtClean="0">
                <a:solidFill>
                  <a:schemeClr val="tx1"/>
                </a:solidFill>
                <a:latin typeface="+mn-lt"/>
                <a:ea typeface="+mn-ea"/>
                <a:cs typeface="+mn-cs"/>
              </a:rPr>
              <a:t> de </a:t>
            </a:r>
            <a:r>
              <a:rPr lang="en-US" sz="1200" kern="1200" baseline="0" dirty="0" err="1" smtClean="0">
                <a:solidFill>
                  <a:schemeClr val="tx1"/>
                </a:solidFill>
                <a:latin typeface="+mn-lt"/>
                <a:ea typeface="+mn-ea"/>
                <a:cs typeface="+mn-cs"/>
              </a:rPr>
              <a:t>Observaciones</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Visuales</a:t>
            </a:r>
            <a:r>
              <a:rPr lang="en-US" sz="1200" kern="1200" baseline="0" dirty="0" smtClean="0">
                <a:solidFill>
                  <a:schemeClr val="tx1"/>
                </a:solidFill>
                <a:latin typeface="+mn-lt"/>
                <a:ea typeface="+mn-ea"/>
                <a:cs typeface="+mn-cs"/>
              </a:rPr>
              <a:t> de la </a:t>
            </a:r>
            <a:r>
              <a:rPr lang="en-US" sz="1200" kern="1200" baseline="0" dirty="0" err="1" smtClean="0">
                <a:solidFill>
                  <a:schemeClr val="tx1"/>
                </a:solidFill>
                <a:latin typeface="+mn-lt"/>
                <a:ea typeface="+mn-ea"/>
                <a:cs typeface="+mn-cs"/>
              </a:rPr>
              <a:t>altura</a:t>
            </a:r>
            <a:r>
              <a:rPr lang="en-US" sz="1200" kern="1200" baseline="0" dirty="0" smtClean="0">
                <a:solidFill>
                  <a:schemeClr val="tx1"/>
                </a:solidFill>
                <a:latin typeface="+mn-lt"/>
                <a:ea typeface="+mn-ea"/>
                <a:cs typeface="+mn-cs"/>
              </a:rPr>
              <a:t> de </a:t>
            </a:r>
            <a:r>
              <a:rPr lang="en-US" sz="1200" kern="1200" baseline="0" dirty="0" err="1" smtClean="0">
                <a:solidFill>
                  <a:schemeClr val="tx1"/>
                </a:solidFill>
                <a:latin typeface="+mn-lt"/>
                <a:ea typeface="+mn-ea"/>
                <a:cs typeface="+mn-cs"/>
              </a:rPr>
              <a:t>las</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olas</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desde</a:t>
            </a:r>
            <a:r>
              <a:rPr lang="en-US" sz="1200" kern="1200" baseline="0" dirty="0" smtClean="0">
                <a:solidFill>
                  <a:schemeClr val="tx1"/>
                </a:solidFill>
                <a:latin typeface="+mn-lt"/>
                <a:ea typeface="+mn-ea"/>
                <a:cs typeface="+mn-cs"/>
              </a:rPr>
              <a:t> la </a:t>
            </a:r>
            <a:r>
              <a:rPr lang="en-US" sz="1200" kern="1200" baseline="0" dirty="0" err="1" smtClean="0">
                <a:solidFill>
                  <a:schemeClr val="tx1"/>
                </a:solidFill>
                <a:latin typeface="+mn-lt"/>
                <a:ea typeface="+mn-ea"/>
                <a:cs typeface="+mn-cs"/>
              </a:rPr>
              <a:t>costa</a:t>
            </a:r>
            <a:r>
              <a:rPr lang="en-US" sz="1200" kern="1200" baseline="0" dirty="0" smtClean="0">
                <a:solidFill>
                  <a:schemeClr val="tx1"/>
                </a:solidFill>
                <a:latin typeface="+mn-lt"/>
                <a:ea typeface="+mn-ea"/>
                <a:cs typeface="+mn-cs"/>
              </a:rPr>
              <a:t>.</a:t>
            </a:r>
            <a:endParaRPr lang="es-AR" sz="1200" kern="120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s-AR" sz="1200" kern="120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 typeface="Arial" charset="0"/>
              <a:buChar char="•"/>
              <a:tabLst/>
              <a:defRPr/>
            </a:pPr>
            <a:r>
              <a:rPr lang="es-AR" sz="1200" kern="1200" dirty="0" smtClean="0">
                <a:solidFill>
                  <a:schemeClr val="tx1"/>
                </a:solidFill>
                <a:latin typeface="+mn-lt"/>
                <a:ea typeface="+mn-ea"/>
                <a:cs typeface="+mn-cs"/>
              </a:rPr>
              <a:t>En la figura se muestran:</a:t>
            </a:r>
          </a:p>
          <a:p>
            <a:pPr marL="0" marR="0" indent="0" algn="l" defTabSz="914400" rtl="0" eaLnBrk="1" fontAlgn="auto" latinLnBrk="0" hangingPunct="1">
              <a:lnSpc>
                <a:spcPct val="100000"/>
              </a:lnSpc>
              <a:spcBef>
                <a:spcPts val="0"/>
              </a:spcBef>
              <a:spcAft>
                <a:spcPts val="0"/>
              </a:spcAft>
              <a:buClrTx/>
              <a:buSzTx/>
              <a:buFontTx/>
              <a:buChar char="-"/>
              <a:tabLst/>
              <a:defRPr/>
            </a:pPr>
            <a:r>
              <a:rPr lang="es-AR" sz="1200" kern="1200" dirty="0" smtClean="0">
                <a:solidFill>
                  <a:schemeClr val="tx1"/>
                </a:solidFill>
                <a:latin typeface="+mn-lt"/>
                <a:ea typeface="+mn-ea"/>
                <a:cs typeface="+mn-cs"/>
              </a:rPr>
              <a:t>los puntos de la grilla del modelo global del sistema WAVEWATCH III 2.22 que rodean a la isla de Oahu, Hawái. La información del estado del mar en estos puntos producido por el modelo fue utilizada para entrenar y validar los diferentes clasificadores desarrollados, así como también es utilizada para producir los nuevos pronósticos.</a:t>
            </a:r>
          </a:p>
          <a:p>
            <a:pPr marL="0" marR="0" indent="0" algn="l" defTabSz="914400" rtl="0" eaLnBrk="1" fontAlgn="auto" latinLnBrk="0" hangingPunct="1">
              <a:lnSpc>
                <a:spcPct val="100000"/>
              </a:lnSpc>
              <a:spcBef>
                <a:spcPts val="0"/>
              </a:spcBef>
              <a:spcAft>
                <a:spcPts val="0"/>
              </a:spcAft>
              <a:buClrTx/>
              <a:buSzTx/>
              <a:buFontTx/>
              <a:buChar char="-"/>
              <a:tabLst/>
              <a:defRPr/>
            </a:pPr>
            <a:r>
              <a:rPr lang="en-US" sz="1200" kern="1200" dirty="0" smtClean="0">
                <a:solidFill>
                  <a:schemeClr val="tx1"/>
                </a:solidFill>
                <a:latin typeface="+mn-lt"/>
                <a:ea typeface="+mn-ea"/>
                <a:cs typeface="+mn-cs"/>
              </a:rPr>
              <a:t>Las</a:t>
            </a:r>
            <a:r>
              <a:rPr lang="en-US" sz="1200" kern="1200" baseline="0" dirty="0" smtClean="0">
                <a:solidFill>
                  <a:schemeClr val="tx1"/>
                </a:solidFill>
                <a:latin typeface="+mn-lt"/>
                <a:ea typeface="+mn-ea"/>
                <a:cs typeface="+mn-cs"/>
              </a:rPr>
              <a:t> playas </a:t>
            </a:r>
            <a:r>
              <a:rPr lang="en-US" sz="1200" kern="1200" baseline="0" dirty="0" err="1" smtClean="0">
                <a:solidFill>
                  <a:schemeClr val="tx1"/>
                </a:solidFill>
                <a:latin typeface="+mn-lt"/>
                <a:ea typeface="+mn-ea"/>
                <a:cs typeface="+mn-cs"/>
              </a:rPr>
              <a:t>para</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las</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cuales</a:t>
            </a:r>
            <a:r>
              <a:rPr lang="en-US" sz="1200" kern="1200" baseline="0" dirty="0" smtClean="0">
                <a:solidFill>
                  <a:schemeClr val="tx1"/>
                </a:solidFill>
                <a:latin typeface="+mn-lt"/>
                <a:ea typeface="+mn-ea"/>
                <a:cs typeface="+mn-cs"/>
              </a:rPr>
              <a:t> se </a:t>
            </a:r>
            <a:r>
              <a:rPr lang="en-US" sz="1200" kern="1200" baseline="0" dirty="0" err="1" smtClean="0">
                <a:solidFill>
                  <a:schemeClr val="tx1"/>
                </a:solidFill>
                <a:latin typeface="+mn-lt"/>
                <a:ea typeface="+mn-ea"/>
                <a:cs typeface="+mn-cs"/>
              </a:rPr>
              <a:t>posee</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registro</a:t>
            </a:r>
            <a:r>
              <a:rPr lang="en-US" sz="1200" kern="1200" baseline="0" dirty="0" smtClean="0">
                <a:solidFill>
                  <a:schemeClr val="tx1"/>
                </a:solidFill>
                <a:latin typeface="+mn-lt"/>
                <a:ea typeface="+mn-ea"/>
                <a:cs typeface="+mn-cs"/>
              </a:rPr>
              <a:t> de </a:t>
            </a:r>
            <a:r>
              <a:rPr lang="en-US" sz="1200" kern="1200" baseline="0" dirty="0" err="1" smtClean="0">
                <a:solidFill>
                  <a:schemeClr val="tx1"/>
                </a:solidFill>
                <a:latin typeface="+mn-lt"/>
                <a:ea typeface="+mn-ea"/>
                <a:cs typeface="+mn-cs"/>
              </a:rPr>
              <a:t>observaciones</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visuales</a:t>
            </a:r>
            <a:r>
              <a:rPr lang="en-US" sz="1200" kern="1200" baseline="0" dirty="0" smtClean="0">
                <a:solidFill>
                  <a:schemeClr val="tx1"/>
                </a:solidFill>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Char char="-"/>
              <a:tabLst/>
              <a:defRPr/>
            </a:pPr>
            <a:endParaRPr lang="en-US" sz="1200" kern="1200" baseline="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Char char="-"/>
              <a:tabLst/>
              <a:defRPr/>
            </a:pPr>
            <a:r>
              <a:rPr lang="en-US" sz="1200" kern="1200" baseline="0" dirty="0" smtClean="0">
                <a:solidFill>
                  <a:schemeClr val="tx1"/>
                </a:solidFill>
                <a:latin typeface="+mn-lt"/>
                <a:ea typeface="+mn-ea"/>
                <a:cs typeface="+mn-cs"/>
              </a:rPr>
              <a:t>Para </a:t>
            </a:r>
            <a:r>
              <a:rPr lang="en-US" sz="1200" kern="1200" baseline="0" dirty="0" err="1" smtClean="0">
                <a:solidFill>
                  <a:schemeClr val="tx1"/>
                </a:solidFill>
                <a:latin typeface="+mn-lt"/>
                <a:ea typeface="+mn-ea"/>
                <a:cs typeface="+mn-cs"/>
              </a:rPr>
              <a:t>cada</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una</a:t>
            </a:r>
            <a:r>
              <a:rPr lang="en-US" sz="1200" kern="1200" baseline="0" dirty="0" smtClean="0">
                <a:solidFill>
                  <a:schemeClr val="tx1"/>
                </a:solidFill>
                <a:latin typeface="+mn-lt"/>
                <a:ea typeface="+mn-ea"/>
                <a:cs typeface="+mn-cs"/>
              </a:rPr>
              <a:t> de </a:t>
            </a:r>
            <a:r>
              <a:rPr lang="en-US" sz="1200" kern="1200" baseline="0" dirty="0" err="1" smtClean="0">
                <a:solidFill>
                  <a:schemeClr val="tx1"/>
                </a:solidFill>
                <a:latin typeface="+mn-lt"/>
                <a:ea typeface="+mn-ea"/>
                <a:cs typeface="+mn-cs"/>
              </a:rPr>
              <a:t>estas</a:t>
            </a:r>
            <a:r>
              <a:rPr lang="en-US" sz="1200" kern="1200" baseline="0" dirty="0" smtClean="0">
                <a:solidFill>
                  <a:schemeClr val="tx1"/>
                </a:solidFill>
                <a:latin typeface="+mn-lt"/>
                <a:ea typeface="+mn-ea"/>
                <a:cs typeface="+mn-cs"/>
              </a:rPr>
              <a:t> playas se </a:t>
            </a:r>
            <a:r>
              <a:rPr lang="en-US" sz="1200" kern="1200" baseline="0" dirty="0" err="1" smtClean="0">
                <a:solidFill>
                  <a:schemeClr val="tx1"/>
                </a:solidFill>
                <a:latin typeface="+mn-lt"/>
                <a:ea typeface="+mn-ea"/>
                <a:cs typeface="+mn-cs"/>
              </a:rPr>
              <a:t>entrenarán</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diferentes</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clasificadores</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para</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lograr</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obtenet</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aquel</a:t>
            </a:r>
            <a:r>
              <a:rPr lang="en-US" sz="1200" kern="1200" baseline="0" dirty="0" smtClean="0">
                <a:solidFill>
                  <a:schemeClr val="tx1"/>
                </a:solidFill>
                <a:latin typeface="+mn-lt"/>
                <a:ea typeface="+mn-ea"/>
                <a:cs typeface="+mn-cs"/>
              </a:rPr>
              <a:t> con mayor </a:t>
            </a:r>
            <a:r>
              <a:rPr lang="en-US" sz="1200" kern="1200" baseline="0" dirty="0" err="1" smtClean="0">
                <a:solidFill>
                  <a:schemeClr val="tx1"/>
                </a:solidFill>
                <a:latin typeface="+mn-lt"/>
                <a:ea typeface="+mn-ea"/>
                <a:cs typeface="+mn-cs"/>
              </a:rPr>
              <a:t>rendiemiento</a:t>
            </a:r>
            <a:r>
              <a:rPr lang="en-US" sz="1200" kern="1200" baseline="0" dirty="0" smtClean="0">
                <a:solidFill>
                  <a:schemeClr val="tx1"/>
                </a:solidFill>
                <a:latin typeface="+mn-lt"/>
                <a:ea typeface="+mn-ea"/>
                <a:cs typeface="+mn-cs"/>
              </a:rPr>
              <a:t> y </a:t>
            </a:r>
            <a:r>
              <a:rPr lang="en-US" sz="1200" kern="1200" baseline="0" dirty="0" err="1" smtClean="0">
                <a:solidFill>
                  <a:schemeClr val="tx1"/>
                </a:solidFill>
                <a:latin typeface="+mn-lt"/>
                <a:ea typeface="+mn-ea"/>
                <a:cs typeface="+mn-cs"/>
              </a:rPr>
              <a:t>poder</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asi</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elegir</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que</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algoritmos</a:t>
            </a:r>
            <a:r>
              <a:rPr lang="en-US" sz="1200" kern="1200" baseline="0" dirty="0" smtClean="0">
                <a:solidFill>
                  <a:schemeClr val="tx1"/>
                </a:solidFill>
                <a:latin typeface="+mn-lt"/>
                <a:ea typeface="+mn-ea"/>
                <a:cs typeface="+mn-cs"/>
              </a:rPr>
              <a:t> de </a:t>
            </a:r>
            <a:r>
              <a:rPr lang="en-US" sz="1200" kern="1200" baseline="0" dirty="0" err="1" smtClean="0">
                <a:solidFill>
                  <a:schemeClr val="tx1"/>
                </a:solidFill>
                <a:latin typeface="+mn-lt"/>
                <a:ea typeface="+mn-ea"/>
                <a:cs typeface="+mn-cs"/>
              </a:rPr>
              <a:t>aprendizaje</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poseen</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mejores</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prestaciones</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para</a:t>
            </a:r>
            <a:r>
              <a:rPr lang="en-US" sz="1200" kern="1200" baseline="0" dirty="0" smtClean="0">
                <a:solidFill>
                  <a:schemeClr val="tx1"/>
                </a:solidFill>
                <a:latin typeface="+mn-lt"/>
                <a:ea typeface="+mn-ea"/>
                <a:cs typeface="+mn-cs"/>
              </a:rPr>
              <a:t> el </a:t>
            </a:r>
            <a:r>
              <a:rPr lang="en-US" sz="1200" kern="1200" baseline="0" dirty="0" err="1" smtClean="0">
                <a:solidFill>
                  <a:schemeClr val="tx1"/>
                </a:solidFill>
                <a:latin typeface="+mn-lt"/>
                <a:ea typeface="+mn-ea"/>
                <a:cs typeface="+mn-cs"/>
              </a:rPr>
              <a:t>problema</a:t>
            </a:r>
            <a:r>
              <a:rPr lang="en-US" sz="1200" kern="1200" baseline="0" dirty="0" smtClean="0">
                <a:solidFill>
                  <a:schemeClr val="tx1"/>
                </a:solidFill>
                <a:latin typeface="+mn-lt"/>
                <a:ea typeface="+mn-ea"/>
                <a:cs typeface="+mn-cs"/>
              </a:rPr>
              <a:t> de </a:t>
            </a:r>
            <a:r>
              <a:rPr lang="en-US" sz="1200" kern="1200" baseline="0" dirty="0" err="1" smtClean="0">
                <a:solidFill>
                  <a:schemeClr val="tx1"/>
                </a:solidFill>
                <a:latin typeface="+mn-lt"/>
                <a:ea typeface="+mn-ea"/>
                <a:cs typeface="+mn-cs"/>
              </a:rPr>
              <a:t>prediccion</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planteado</a:t>
            </a:r>
            <a:r>
              <a:rPr lang="en-US" sz="1200" kern="1200" baseline="0" dirty="0" smtClean="0">
                <a:solidFill>
                  <a:schemeClr val="tx1"/>
                </a:solidFill>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Char char="-"/>
              <a:tabLst/>
              <a:defRPr/>
            </a:pPr>
            <a:endParaRPr lang="en-US" sz="1200" kern="1200" baseline="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s-AR" dirty="0"/>
          </a:p>
        </p:txBody>
      </p:sp>
      <p:sp>
        <p:nvSpPr>
          <p:cNvPr id="4" name="Slide Number Placeholder 3"/>
          <p:cNvSpPr>
            <a:spLocks noGrp="1"/>
          </p:cNvSpPr>
          <p:nvPr>
            <p:ph type="sldNum" sz="quarter" idx="10"/>
          </p:nvPr>
        </p:nvSpPr>
        <p:spPr/>
        <p:txBody>
          <a:bodyPr/>
          <a:lstStyle/>
          <a:p>
            <a:fld id="{6AFC78A7-7F83-4E63-AC95-30B1AA062C46}" type="slidenum">
              <a:rPr lang="es-AR" smtClean="0"/>
              <a:pPr/>
              <a:t>23</a:t>
            </a:fld>
            <a:endParaRPr lang="es-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s-AR" sz="1200" kern="1200" dirty="0" smtClean="0">
                <a:solidFill>
                  <a:schemeClr val="tx1"/>
                </a:solidFill>
                <a:latin typeface="+mn-lt"/>
                <a:ea typeface="+mn-ea"/>
                <a:cs typeface="+mn-cs"/>
              </a:rPr>
              <a:t>Una base de datos digital con los reportes de surf para la zona de Hawái fue creada por Larry </a:t>
            </a:r>
            <a:r>
              <a:rPr lang="es-AR" sz="1200" kern="1200" dirty="0" err="1" smtClean="0">
                <a:solidFill>
                  <a:schemeClr val="tx1"/>
                </a:solidFill>
                <a:latin typeface="+mn-lt"/>
                <a:ea typeface="+mn-ea"/>
                <a:cs typeface="+mn-cs"/>
              </a:rPr>
              <a:t>Goddard</a:t>
            </a:r>
            <a:r>
              <a:rPr lang="es-AR" sz="1200" kern="1200" dirty="0" smtClean="0">
                <a:solidFill>
                  <a:schemeClr val="tx1"/>
                </a:solidFill>
                <a:latin typeface="+mn-lt"/>
                <a:ea typeface="+mn-ea"/>
                <a:cs typeface="+mn-cs"/>
              </a:rPr>
              <a:t> y Patrick </a:t>
            </a:r>
            <a:r>
              <a:rPr lang="es-AR" sz="1200" kern="1200" dirty="0" err="1" smtClean="0">
                <a:solidFill>
                  <a:schemeClr val="tx1"/>
                </a:solidFill>
                <a:latin typeface="+mn-lt"/>
                <a:ea typeface="+mn-ea"/>
                <a:cs typeface="+mn-cs"/>
              </a:rPr>
              <a:t>Caldwell</a:t>
            </a:r>
            <a:r>
              <a:rPr lang="es-AR" sz="1200" kern="1200" dirty="0" smtClean="0">
                <a:solidFill>
                  <a:schemeClr val="tx1"/>
                </a:solidFill>
                <a:latin typeface="+mn-lt"/>
                <a:ea typeface="+mn-ea"/>
                <a:cs typeface="+mn-cs"/>
              </a:rPr>
              <a:t>. Las observaciones datan desde el año 1968 hasta el 2004. La altura de las olas se encuentra en la medida HSF (</a:t>
            </a:r>
            <a:r>
              <a:rPr lang="es-AR" sz="1200" kern="1200" dirty="0" err="1" smtClean="0">
                <a:solidFill>
                  <a:schemeClr val="tx1"/>
                </a:solidFill>
                <a:latin typeface="+mn-lt"/>
                <a:ea typeface="+mn-ea"/>
                <a:cs typeface="+mn-cs"/>
              </a:rPr>
              <a:t>Hawaiian</a:t>
            </a:r>
            <a:r>
              <a:rPr lang="es-AR" sz="1200" kern="1200" dirty="0" smtClean="0">
                <a:solidFill>
                  <a:schemeClr val="tx1"/>
                </a:solidFill>
                <a:latin typeface="+mn-lt"/>
                <a:ea typeface="+mn-ea"/>
                <a:cs typeface="+mn-cs"/>
              </a:rPr>
              <a:t> </a:t>
            </a:r>
            <a:r>
              <a:rPr lang="es-AR" sz="1200" kern="1200" dirty="0" err="1" smtClean="0">
                <a:solidFill>
                  <a:schemeClr val="tx1"/>
                </a:solidFill>
                <a:latin typeface="+mn-lt"/>
                <a:ea typeface="+mn-ea"/>
                <a:cs typeface="+mn-cs"/>
              </a:rPr>
              <a:t>Scale</a:t>
            </a:r>
            <a:r>
              <a:rPr lang="es-AR" sz="1200" kern="1200" dirty="0" smtClean="0">
                <a:solidFill>
                  <a:schemeClr val="tx1"/>
                </a:solidFill>
                <a:latin typeface="+mn-lt"/>
                <a:ea typeface="+mn-ea"/>
                <a:cs typeface="+mn-cs"/>
              </a:rPr>
              <a:t> </a:t>
            </a:r>
            <a:r>
              <a:rPr lang="es-AR" sz="1200" kern="1200" dirty="0" err="1" smtClean="0">
                <a:solidFill>
                  <a:schemeClr val="tx1"/>
                </a:solidFill>
                <a:latin typeface="+mn-lt"/>
                <a:ea typeface="+mn-ea"/>
                <a:cs typeface="+mn-cs"/>
              </a:rPr>
              <a:t>Feet</a:t>
            </a:r>
            <a:r>
              <a:rPr lang="es-AR" sz="1200" kern="1200" dirty="0" smtClean="0">
                <a:solidFill>
                  <a:schemeClr val="tx1"/>
                </a:solidFill>
                <a:latin typeface="+mn-lt"/>
                <a:ea typeface="+mn-ea"/>
                <a:cs typeface="+mn-cs"/>
              </a:rPr>
              <a:t>). Los reportes provienen de observaciones realizadas por los autores así como también de los guardavidas, reportes comerciales, y surfistas profesionales de la época. El valor de altura en la base de datos corresponde al límite superior del reporte de surf de mayor altura del día, es decir la mayor  registrada durante el día.</a:t>
            </a:r>
            <a:r>
              <a:rPr lang="es-AR" dirty="0" smtClean="0"/>
              <a:t> </a:t>
            </a:r>
            <a:r>
              <a:rPr lang="es-AR" sz="1200" kern="1200" dirty="0" smtClean="0">
                <a:solidFill>
                  <a:schemeClr val="tx1"/>
                </a:solidFill>
                <a:latin typeface="+mn-lt"/>
                <a:ea typeface="+mn-ea"/>
                <a:cs typeface="+mn-cs"/>
              </a:rPr>
              <a:t>Base de datos </a:t>
            </a:r>
            <a:r>
              <a:rPr lang="es-AR" sz="1200" kern="1200" dirty="0" err="1" smtClean="0">
                <a:solidFill>
                  <a:schemeClr val="tx1"/>
                </a:solidFill>
                <a:latin typeface="+mn-lt"/>
                <a:ea typeface="+mn-ea"/>
                <a:cs typeface="+mn-cs"/>
              </a:rPr>
              <a:t>Goddard-Caldwell</a:t>
            </a:r>
            <a:r>
              <a:rPr lang="es-AR" sz="1200" kern="1200" dirty="0" smtClean="0">
                <a:solidFill>
                  <a:schemeClr val="tx1"/>
                </a:solidFill>
                <a:latin typeface="+mn-lt"/>
                <a:ea typeface="+mn-ea"/>
                <a:cs typeface="+mn-cs"/>
              </a:rPr>
              <a:t>:</a:t>
            </a:r>
          </a:p>
          <a:p>
            <a:endParaRPr lang="es-AR" sz="1200" kern="1200" dirty="0" smtClean="0">
              <a:solidFill>
                <a:schemeClr val="tx1"/>
              </a:solidFill>
              <a:latin typeface="+mn-lt"/>
              <a:ea typeface="+mn-ea"/>
              <a:cs typeface="+mn-cs"/>
            </a:endParaRPr>
          </a:p>
          <a:p>
            <a:r>
              <a:rPr lang="es-AR" sz="1200" kern="1200" dirty="0" smtClean="0">
                <a:solidFill>
                  <a:schemeClr val="tx1"/>
                </a:solidFill>
                <a:latin typeface="+mn-lt"/>
                <a:ea typeface="+mn-ea"/>
                <a:cs typeface="+mn-cs"/>
              </a:rPr>
              <a:t> </a:t>
            </a:r>
          </a:p>
          <a:p>
            <a:endParaRPr lang="es-AR" dirty="0"/>
          </a:p>
        </p:txBody>
      </p:sp>
      <p:sp>
        <p:nvSpPr>
          <p:cNvPr id="4" name="Slide Number Placeholder 3"/>
          <p:cNvSpPr>
            <a:spLocks noGrp="1"/>
          </p:cNvSpPr>
          <p:nvPr>
            <p:ph type="sldNum" sz="quarter" idx="10"/>
          </p:nvPr>
        </p:nvSpPr>
        <p:spPr/>
        <p:txBody>
          <a:bodyPr/>
          <a:lstStyle/>
          <a:p>
            <a:fld id="{0B94F1A4-9E02-42A3-A48D-511FB3467974}" type="slidenum">
              <a:rPr lang="es-AR" smtClean="0"/>
              <a:pPr/>
              <a:t>24</a:t>
            </a:fld>
            <a:endParaRPr lang="es-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s-AR" sz="1200" kern="1200" dirty="0" smtClean="0">
                <a:solidFill>
                  <a:schemeClr val="tx1"/>
                </a:solidFill>
                <a:latin typeface="+mn-lt"/>
                <a:ea typeface="+mn-ea"/>
                <a:cs typeface="+mn-cs"/>
              </a:rPr>
              <a:t>Para entrenar y validar los clasificadores desarrollados en este trabajo se utilizó la información del archivo de </a:t>
            </a:r>
            <a:r>
              <a:rPr lang="es-AR" sz="1200" kern="1200" dirty="0" err="1" smtClean="0">
                <a:solidFill>
                  <a:schemeClr val="tx1"/>
                </a:solidFill>
                <a:latin typeface="+mn-lt"/>
                <a:ea typeface="+mn-ea"/>
                <a:cs typeface="+mn-cs"/>
              </a:rPr>
              <a:t>hindcast</a:t>
            </a:r>
            <a:r>
              <a:rPr lang="es-AR" sz="1200" kern="1200" dirty="0" smtClean="0">
                <a:solidFill>
                  <a:schemeClr val="tx1"/>
                </a:solidFill>
                <a:latin typeface="+mn-lt"/>
                <a:ea typeface="+mn-ea"/>
                <a:cs typeface="+mn-cs"/>
              </a:rPr>
              <a:t> del modelo NOAA WAVEWATCH III 2.22. Ya que es necesario acoplar la información del modelo WAVEWATCH III con las observaciones visuales y este archivo era el único contemporáneo a las observaciones visuales disponibles. </a:t>
            </a:r>
          </a:p>
          <a:p>
            <a:endParaRPr lang="es-AR" sz="1200" kern="1200" dirty="0" smtClean="0">
              <a:solidFill>
                <a:schemeClr val="tx1"/>
              </a:solidFill>
              <a:latin typeface="+mn-lt"/>
              <a:ea typeface="+mn-ea"/>
              <a:cs typeface="+mn-cs"/>
            </a:endParaRPr>
          </a:p>
          <a:p>
            <a:r>
              <a:rPr lang="es-AR" sz="1200" kern="1200" dirty="0" smtClean="0">
                <a:solidFill>
                  <a:schemeClr val="tx1"/>
                </a:solidFill>
                <a:latin typeface="+mn-lt"/>
                <a:ea typeface="+mn-ea"/>
                <a:cs typeface="+mn-cs"/>
              </a:rPr>
              <a:t>Para realizar nuevos pronósticos, los clasificadores recibirán los datos provenientes de la salida diaria del sistema NOAA WAVEWATCHIII 2.22, ya que los mismos han sido entrenados con datos provenientes de esa versión del sistema.</a:t>
            </a:r>
          </a:p>
          <a:p>
            <a:endParaRPr lang="es-AR" dirty="0"/>
          </a:p>
        </p:txBody>
      </p:sp>
      <p:sp>
        <p:nvSpPr>
          <p:cNvPr id="4" name="Slide Number Placeholder 3"/>
          <p:cNvSpPr>
            <a:spLocks noGrp="1"/>
          </p:cNvSpPr>
          <p:nvPr>
            <p:ph type="sldNum" sz="quarter" idx="10"/>
          </p:nvPr>
        </p:nvSpPr>
        <p:spPr/>
        <p:txBody>
          <a:bodyPr/>
          <a:lstStyle/>
          <a:p>
            <a:fld id="{0B94F1A4-9E02-42A3-A48D-511FB3467974}" type="slidenum">
              <a:rPr lang="es-AR" smtClean="0"/>
              <a:pPr/>
              <a:t>25</a:t>
            </a:fld>
            <a:endParaRPr lang="es-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AR" sz="1200" kern="1200" dirty="0" smtClean="0">
                <a:solidFill>
                  <a:schemeClr val="tx1"/>
                </a:solidFill>
                <a:latin typeface="+mn-lt"/>
                <a:ea typeface="+mn-ea"/>
                <a:cs typeface="+mn-cs"/>
              </a:rPr>
              <a:t>Todas las alturas de la base de datos </a:t>
            </a:r>
            <a:r>
              <a:rPr lang="es-AR" sz="1200" kern="1200" dirty="0" err="1" smtClean="0">
                <a:solidFill>
                  <a:schemeClr val="tx1"/>
                </a:solidFill>
                <a:latin typeface="+mn-lt"/>
                <a:ea typeface="+mn-ea"/>
                <a:cs typeface="+mn-cs"/>
              </a:rPr>
              <a:t>Goddard-Caldwell</a:t>
            </a:r>
            <a:r>
              <a:rPr lang="es-AR" sz="1200" kern="1200" dirty="0" smtClean="0">
                <a:solidFill>
                  <a:schemeClr val="tx1"/>
                </a:solidFill>
                <a:latin typeface="+mn-lt"/>
                <a:ea typeface="+mn-ea"/>
                <a:cs typeface="+mn-cs"/>
              </a:rPr>
              <a:t> se encuentran en la medida HSF por lo tanto fue necesario convertir las mismas a la medida Base-Cresta. Se realizó la transformación utilizando la formula 1 HSF = 2 * Base-Cresta (</a:t>
            </a:r>
            <a:r>
              <a:rPr lang="es-AR" sz="1200" kern="1200" dirty="0" err="1" smtClean="0">
                <a:solidFill>
                  <a:schemeClr val="tx1"/>
                </a:solidFill>
                <a:latin typeface="+mn-lt"/>
                <a:ea typeface="+mn-ea"/>
                <a:cs typeface="+mn-cs"/>
              </a:rPr>
              <a:t>Caldwell</a:t>
            </a:r>
            <a:r>
              <a:rPr lang="es-AR" sz="1200" kern="1200" dirty="0" smtClean="0">
                <a:solidFill>
                  <a:schemeClr val="tx1"/>
                </a:solidFill>
                <a:latin typeface="+mn-lt"/>
                <a:ea typeface="+mn-ea"/>
                <a:cs typeface="+mn-cs"/>
              </a:rPr>
              <a:t> y </a:t>
            </a:r>
            <a:r>
              <a:rPr lang="es-AR" sz="1200" kern="1200" dirty="0" err="1" smtClean="0">
                <a:solidFill>
                  <a:schemeClr val="tx1"/>
                </a:solidFill>
                <a:latin typeface="+mn-lt"/>
                <a:ea typeface="+mn-ea"/>
                <a:cs typeface="+mn-cs"/>
              </a:rPr>
              <a:t>Aucan</a:t>
            </a:r>
            <a:r>
              <a:rPr lang="es-AR" sz="1200" kern="1200" dirty="0" smtClean="0">
                <a:solidFill>
                  <a:schemeClr val="tx1"/>
                </a:solidFill>
                <a:latin typeface="+mn-lt"/>
                <a:ea typeface="+mn-ea"/>
                <a:cs typeface="+mn-cs"/>
              </a:rPr>
              <a:t>, 2004).</a:t>
            </a:r>
          </a:p>
          <a:p>
            <a:endParaRPr lang="es-AR" dirty="0"/>
          </a:p>
        </p:txBody>
      </p:sp>
      <p:sp>
        <p:nvSpPr>
          <p:cNvPr id="4" name="Slide Number Placeholder 3"/>
          <p:cNvSpPr>
            <a:spLocks noGrp="1"/>
          </p:cNvSpPr>
          <p:nvPr>
            <p:ph type="sldNum" sz="quarter" idx="10"/>
          </p:nvPr>
        </p:nvSpPr>
        <p:spPr/>
        <p:txBody>
          <a:bodyPr/>
          <a:lstStyle/>
          <a:p>
            <a:fld id="{0B94F1A4-9E02-42A3-A48D-511FB3467974}" type="slidenum">
              <a:rPr lang="es-AR" smtClean="0"/>
              <a:pPr/>
              <a:t>26</a:t>
            </a:fld>
            <a:endParaRPr lang="es-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s-ES_tradnl" sz="1200" kern="1200" dirty="0" smtClean="0">
                <a:solidFill>
                  <a:schemeClr val="tx1"/>
                </a:solidFill>
                <a:latin typeface="+mn-lt"/>
                <a:ea typeface="+mn-ea"/>
                <a:cs typeface="+mn-cs"/>
              </a:rPr>
              <a:t>Dado que las lecturas de </a:t>
            </a:r>
            <a:r>
              <a:rPr lang="es-AR" sz="1200" kern="1200" dirty="0" smtClean="0">
                <a:solidFill>
                  <a:schemeClr val="tx1"/>
                </a:solidFill>
                <a:latin typeface="+mn-lt"/>
                <a:ea typeface="+mn-ea"/>
                <a:cs typeface="+mn-cs"/>
              </a:rPr>
              <a:t>WAVEWATCH III </a:t>
            </a:r>
            <a:r>
              <a:rPr lang="es-ES_tradnl" sz="1200" kern="1200" dirty="0" smtClean="0">
                <a:solidFill>
                  <a:schemeClr val="tx1"/>
                </a:solidFill>
                <a:latin typeface="+mn-lt"/>
                <a:ea typeface="+mn-ea"/>
                <a:cs typeface="+mn-cs"/>
              </a:rPr>
              <a:t>se actualizan cada 3 horas, tanto durante el día como la noche, y debido a que las observaciones visuales se han realizado en horarios en que se cuenta con luz solar, el primer filtro aplicado a la información que ofrece el modelo </a:t>
            </a:r>
            <a:r>
              <a:rPr lang="es-AR" sz="1200" kern="1200" dirty="0" smtClean="0">
                <a:solidFill>
                  <a:schemeClr val="tx1"/>
                </a:solidFill>
                <a:latin typeface="+mn-lt"/>
                <a:ea typeface="+mn-ea"/>
                <a:cs typeface="+mn-cs"/>
              </a:rPr>
              <a:t>WAVEWATCH III </a:t>
            </a:r>
            <a:r>
              <a:rPr lang="es-ES_tradnl" sz="1200" kern="1200" dirty="0" smtClean="0">
                <a:solidFill>
                  <a:schemeClr val="tx1"/>
                </a:solidFill>
                <a:latin typeface="+mn-lt"/>
                <a:ea typeface="+mn-ea"/>
                <a:cs typeface="+mn-cs"/>
              </a:rPr>
              <a:t>fue eliminar todas las lecturas que no correspondían con un horario de luz natural en Oahu.</a:t>
            </a:r>
            <a:endParaRPr lang="es-AR" sz="1200" kern="1200" dirty="0" smtClean="0">
              <a:solidFill>
                <a:schemeClr val="tx1"/>
              </a:solidFill>
              <a:latin typeface="+mn-lt"/>
              <a:ea typeface="+mn-ea"/>
              <a:cs typeface="+mn-cs"/>
            </a:endParaRPr>
          </a:p>
          <a:p>
            <a:r>
              <a:rPr lang="es-ES_tradnl" sz="1200" kern="1200" dirty="0" smtClean="0">
                <a:solidFill>
                  <a:schemeClr val="tx1"/>
                </a:solidFill>
                <a:latin typeface="+mn-lt"/>
                <a:ea typeface="+mn-ea"/>
                <a:cs typeface="+mn-cs"/>
              </a:rPr>
              <a:t>Por otra parte, las observaciones visuales nos indican la altura de la ola más grande que arribo a la costa en el día,  por esto el segundo filtro aplicado a las lecturas de </a:t>
            </a:r>
            <a:r>
              <a:rPr lang="es-AR" sz="1200" kern="1200" dirty="0" smtClean="0">
                <a:solidFill>
                  <a:schemeClr val="tx1"/>
                </a:solidFill>
                <a:latin typeface="+mn-lt"/>
                <a:ea typeface="+mn-ea"/>
                <a:cs typeface="+mn-cs"/>
              </a:rPr>
              <a:t>WAVEWATCH III </a:t>
            </a:r>
            <a:r>
              <a:rPr lang="es-ES_tradnl" sz="1200" kern="1200" dirty="0" smtClean="0">
                <a:solidFill>
                  <a:schemeClr val="tx1"/>
                </a:solidFill>
                <a:latin typeface="+mn-lt"/>
                <a:ea typeface="+mn-ea"/>
                <a:cs typeface="+mn-cs"/>
              </a:rPr>
              <a:t> fue dejar únicamente la lectura diaria con la mayor altura de ola. De esta forma acoplamos el estado de altamar brindado por el modelo </a:t>
            </a:r>
            <a:r>
              <a:rPr lang="es-AR" sz="1200" kern="1200" dirty="0" smtClean="0">
                <a:solidFill>
                  <a:schemeClr val="tx1"/>
                </a:solidFill>
                <a:latin typeface="+mn-lt"/>
                <a:ea typeface="+mn-ea"/>
                <a:cs typeface="+mn-cs"/>
              </a:rPr>
              <a:t>WAVEWATCH III y la observación de la altura de la ola registrada en la costa.</a:t>
            </a:r>
          </a:p>
          <a:p>
            <a:endParaRPr lang="es-AR" dirty="0"/>
          </a:p>
        </p:txBody>
      </p:sp>
      <p:sp>
        <p:nvSpPr>
          <p:cNvPr id="4" name="Slide Number Placeholder 3"/>
          <p:cNvSpPr>
            <a:spLocks noGrp="1"/>
          </p:cNvSpPr>
          <p:nvPr>
            <p:ph type="sldNum" sz="quarter" idx="10"/>
          </p:nvPr>
        </p:nvSpPr>
        <p:spPr/>
        <p:txBody>
          <a:bodyPr/>
          <a:lstStyle/>
          <a:p>
            <a:fld id="{0B94F1A4-9E02-42A3-A48D-511FB3467974}" type="slidenum">
              <a:rPr lang="es-AR" smtClean="0"/>
              <a:pPr/>
              <a:t>27</a:t>
            </a:fld>
            <a:endParaRPr lang="es-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r>
              <a:rPr lang="es-AR" sz="1200" kern="1200" dirty="0" smtClean="0">
                <a:solidFill>
                  <a:schemeClr val="tx1"/>
                </a:solidFill>
                <a:latin typeface="+mn-lt"/>
                <a:ea typeface="+mn-ea"/>
                <a:cs typeface="+mn-cs"/>
              </a:rPr>
              <a:t>Se </a:t>
            </a:r>
            <a:r>
              <a:rPr lang="es-AR" sz="1200" kern="1200" dirty="0" smtClean="0">
                <a:solidFill>
                  <a:schemeClr val="tx1"/>
                </a:solidFill>
                <a:latin typeface="+mn-lt"/>
                <a:ea typeface="+mn-ea"/>
                <a:cs typeface="+mn-cs"/>
              </a:rPr>
              <a:t>armaron </a:t>
            </a:r>
            <a:r>
              <a:rPr lang="es-AR" sz="1200" kern="1200" dirty="0" smtClean="0">
                <a:solidFill>
                  <a:schemeClr val="tx1"/>
                </a:solidFill>
                <a:latin typeface="+mn-lt"/>
                <a:ea typeface="+mn-ea"/>
                <a:cs typeface="+mn-cs"/>
              </a:rPr>
              <a:t>4 tipos</a:t>
            </a:r>
            <a:r>
              <a:rPr lang="es-AR" sz="1200" kern="1200" baseline="0" dirty="0" smtClean="0">
                <a:solidFill>
                  <a:schemeClr val="tx1"/>
                </a:solidFill>
                <a:latin typeface="+mn-lt"/>
                <a:ea typeface="+mn-ea"/>
                <a:cs typeface="+mn-cs"/>
              </a:rPr>
              <a:t> </a:t>
            </a:r>
            <a:r>
              <a:rPr lang="es-AR" sz="1200" kern="1200" dirty="0" smtClean="0">
                <a:solidFill>
                  <a:schemeClr val="tx1"/>
                </a:solidFill>
                <a:latin typeface="+mn-lt"/>
                <a:ea typeface="+mn-ea"/>
                <a:cs typeface="+mn-cs"/>
              </a:rPr>
              <a:t>de </a:t>
            </a:r>
            <a:r>
              <a:rPr lang="es-AR" sz="1200" kern="1200" dirty="0" smtClean="0">
                <a:solidFill>
                  <a:schemeClr val="tx1"/>
                </a:solidFill>
                <a:latin typeface="+mn-lt"/>
                <a:ea typeface="+mn-ea"/>
                <a:cs typeface="+mn-cs"/>
              </a:rPr>
              <a:t>instancias diferentes. Las mismas varían en la cantidad de atributos de utilizados, siendo el atributo de clase siempre el mismo</a:t>
            </a:r>
            <a:r>
              <a:rPr lang="es-AR" sz="1200" kern="1200" dirty="0" smtClean="0">
                <a:solidFill>
                  <a:schemeClr val="tx1"/>
                </a:solidFill>
                <a:latin typeface="+mn-lt"/>
                <a:ea typeface="+mn-ea"/>
                <a:cs typeface="+mn-cs"/>
              </a:rPr>
              <a:t>.</a:t>
            </a:r>
          </a:p>
          <a:p>
            <a:endParaRPr lang="es-AR" sz="1200" kern="1200" dirty="0" smtClean="0">
              <a:solidFill>
                <a:schemeClr val="tx1"/>
              </a:solidFill>
              <a:latin typeface="+mn-lt"/>
              <a:ea typeface="+mn-ea"/>
              <a:cs typeface="+mn-cs"/>
            </a:endParaRPr>
          </a:p>
          <a:p>
            <a:r>
              <a:rPr lang="es-AR" sz="1200" kern="1200" dirty="0" smtClean="0">
                <a:solidFill>
                  <a:schemeClr val="tx1"/>
                </a:solidFill>
                <a:latin typeface="+mn-lt"/>
                <a:ea typeface="+mn-ea"/>
                <a:cs typeface="+mn-cs"/>
              </a:rPr>
              <a:t>Los </a:t>
            </a:r>
            <a:r>
              <a:rPr lang="es-AR" sz="1200" kern="1200" dirty="0" smtClean="0">
                <a:solidFill>
                  <a:schemeClr val="tx1"/>
                </a:solidFill>
                <a:latin typeface="+mn-lt"/>
                <a:ea typeface="+mn-ea"/>
                <a:cs typeface="+mn-cs"/>
              </a:rPr>
              <a:t>atributos de instancia pertenecen a los datos de alta mar provistos por el modelo WAVEWATCH III. </a:t>
            </a:r>
            <a:endParaRPr lang="es-AR" sz="1200" kern="1200" dirty="0" smtClean="0">
              <a:solidFill>
                <a:schemeClr val="tx1"/>
              </a:solidFill>
              <a:latin typeface="+mn-lt"/>
              <a:ea typeface="+mn-ea"/>
              <a:cs typeface="+mn-cs"/>
            </a:endParaRPr>
          </a:p>
          <a:p>
            <a:endParaRPr lang="es-AR" sz="1200" kern="1200" dirty="0" smtClean="0">
              <a:solidFill>
                <a:schemeClr val="tx1"/>
              </a:solidFill>
              <a:latin typeface="+mn-lt"/>
              <a:ea typeface="+mn-ea"/>
              <a:cs typeface="+mn-cs"/>
            </a:endParaRPr>
          </a:p>
          <a:p>
            <a:r>
              <a:rPr lang="es-AR" sz="1200" kern="1200" dirty="0" smtClean="0">
                <a:solidFill>
                  <a:schemeClr val="tx1"/>
                </a:solidFill>
                <a:latin typeface="+mn-lt"/>
                <a:ea typeface="+mn-ea"/>
                <a:cs typeface="+mn-cs"/>
              </a:rPr>
              <a:t>El </a:t>
            </a:r>
            <a:r>
              <a:rPr lang="es-AR" sz="1200" kern="1200" dirty="0" smtClean="0">
                <a:solidFill>
                  <a:schemeClr val="tx1"/>
                </a:solidFill>
                <a:latin typeface="+mn-lt"/>
                <a:ea typeface="+mn-ea"/>
                <a:cs typeface="+mn-cs"/>
              </a:rPr>
              <a:t>atributo de clase corresponde a la observación visual de la altura de la ola al momento de romper cerca de la playa</a:t>
            </a:r>
            <a:r>
              <a:rPr lang="es-AR" sz="1200" kern="1200" dirty="0" smtClean="0">
                <a:solidFill>
                  <a:schemeClr val="tx1"/>
                </a:solidFill>
                <a:latin typeface="+mn-lt"/>
                <a:ea typeface="+mn-ea"/>
                <a:cs typeface="+mn-cs"/>
              </a:rPr>
              <a:t>.</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El </a:t>
            </a:r>
            <a:r>
              <a:rPr lang="en-US" sz="1200" kern="1200" dirty="0" err="1" smtClean="0">
                <a:solidFill>
                  <a:schemeClr val="tx1"/>
                </a:solidFill>
                <a:latin typeface="+mn-lt"/>
                <a:ea typeface="+mn-ea"/>
                <a:cs typeface="+mn-cs"/>
              </a:rPr>
              <a:t>objetivo</a:t>
            </a:r>
            <a:r>
              <a:rPr lang="en-US" sz="1200" kern="1200" dirty="0" smtClean="0">
                <a:solidFill>
                  <a:schemeClr val="tx1"/>
                </a:solidFill>
                <a:latin typeface="+mn-lt"/>
                <a:ea typeface="+mn-ea"/>
                <a:cs typeface="+mn-cs"/>
              </a:rPr>
              <a:t> de </a:t>
            </a:r>
            <a:r>
              <a:rPr lang="en-US" sz="1200" kern="1200" dirty="0" err="1" smtClean="0">
                <a:solidFill>
                  <a:schemeClr val="tx1"/>
                </a:solidFill>
                <a:latin typeface="+mn-lt"/>
                <a:ea typeface="+mn-ea"/>
                <a:cs typeface="+mn-cs"/>
              </a:rPr>
              <a:t>esto</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fue</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experimentar</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si</a:t>
            </a:r>
            <a:r>
              <a:rPr lang="en-US" sz="1200" kern="1200" baseline="0" dirty="0" smtClean="0">
                <a:solidFill>
                  <a:schemeClr val="tx1"/>
                </a:solidFill>
                <a:latin typeface="+mn-lt"/>
                <a:ea typeface="+mn-ea"/>
                <a:cs typeface="+mn-cs"/>
              </a:rPr>
              <a:t> al </a:t>
            </a:r>
            <a:r>
              <a:rPr lang="en-US" sz="1200" kern="1200" baseline="0" dirty="0" err="1" smtClean="0">
                <a:solidFill>
                  <a:schemeClr val="tx1"/>
                </a:solidFill>
                <a:latin typeface="+mn-lt"/>
                <a:ea typeface="+mn-ea"/>
                <a:cs typeface="+mn-cs"/>
              </a:rPr>
              <a:t>incrementar</a:t>
            </a:r>
            <a:r>
              <a:rPr lang="en-US" sz="1200" kern="1200" baseline="0" dirty="0" smtClean="0">
                <a:solidFill>
                  <a:schemeClr val="tx1"/>
                </a:solidFill>
                <a:latin typeface="+mn-lt"/>
                <a:ea typeface="+mn-ea"/>
                <a:cs typeface="+mn-cs"/>
              </a:rPr>
              <a:t> la </a:t>
            </a:r>
            <a:r>
              <a:rPr lang="en-US" sz="1200" kern="1200" baseline="0" dirty="0" err="1" smtClean="0">
                <a:solidFill>
                  <a:schemeClr val="tx1"/>
                </a:solidFill>
                <a:latin typeface="+mn-lt"/>
                <a:ea typeface="+mn-ea"/>
                <a:cs typeface="+mn-cs"/>
              </a:rPr>
              <a:t>informacion</a:t>
            </a:r>
            <a:r>
              <a:rPr lang="en-US" sz="1200" kern="1200" baseline="0" dirty="0" smtClean="0">
                <a:solidFill>
                  <a:schemeClr val="tx1"/>
                </a:solidFill>
                <a:latin typeface="+mn-lt"/>
                <a:ea typeface="+mn-ea"/>
                <a:cs typeface="+mn-cs"/>
              </a:rPr>
              <a:t> de </a:t>
            </a:r>
            <a:r>
              <a:rPr lang="en-US" sz="1200" kern="1200" baseline="0" dirty="0" err="1" smtClean="0">
                <a:solidFill>
                  <a:schemeClr val="tx1"/>
                </a:solidFill>
                <a:latin typeface="+mn-lt"/>
                <a:ea typeface="+mn-ea"/>
                <a:cs typeface="+mn-cs"/>
              </a:rPr>
              <a:t>alta</a:t>
            </a:r>
            <a:r>
              <a:rPr lang="en-US" sz="1200" kern="1200" baseline="0" dirty="0" smtClean="0">
                <a:solidFill>
                  <a:schemeClr val="tx1"/>
                </a:solidFill>
                <a:latin typeface="+mn-lt"/>
                <a:ea typeface="+mn-ea"/>
                <a:cs typeface="+mn-cs"/>
              </a:rPr>
              <a:t> mar </a:t>
            </a:r>
            <a:r>
              <a:rPr lang="en-US" sz="1200" kern="1200" baseline="0" dirty="0" err="1" smtClean="0">
                <a:solidFill>
                  <a:schemeClr val="tx1"/>
                </a:solidFill>
                <a:latin typeface="+mn-lt"/>
                <a:ea typeface="+mn-ea"/>
                <a:cs typeface="+mn-cs"/>
              </a:rPr>
              <a:t>que</a:t>
            </a:r>
            <a:r>
              <a:rPr lang="en-US" sz="1200" kern="1200" baseline="0" dirty="0" smtClean="0">
                <a:solidFill>
                  <a:schemeClr val="tx1"/>
                </a:solidFill>
                <a:latin typeface="+mn-lt"/>
                <a:ea typeface="+mn-ea"/>
                <a:cs typeface="+mn-cs"/>
              </a:rPr>
              <a:t> se le </a:t>
            </a:r>
            <a:r>
              <a:rPr lang="en-US" sz="1200" kern="1200" baseline="0" dirty="0" err="1" smtClean="0">
                <a:solidFill>
                  <a:schemeClr val="tx1"/>
                </a:solidFill>
                <a:latin typeface="+mn-lt"/>
                <a:ea typeface="+mn-ea"/>
                <a:cs typeface="+mn-cs"/>
              </a:rPr>
              <a:t>proveia</a:t>
            </a:r>
            <a:r>
              <a:rPr lang="en-US" sz="1200" kern="1200" baseline="0" dirty="0" smtClean="0">
                <a:solidFill>
                  <a:schemeClr val="tx1"/>
                </a:solidFill>
                <a:latin typeface="+mn-lt"/>
                <a:ea typeface="+mn-ea"/>
                <a:cs typeface="+mn-cs"/>
              </a:rPr>
              <a:t> al </a:t>
            </a:r>
            <a:r>
              <a:rPr lang="en-US" sz="1200" kern="1200" baseline="0" dirty="0" err="1" smtClean="0">
                <a:solidFill>
                  <a:schemeClr val="tx1"/>
                </a:solidFill>
                <a:latin typeface="+mn-lt"/>
                <a:ea typeface="+mn-ea"/>
                <a:cs typeface="+mn-cs"/>
              </a:rPr>
              <a:t>algoritmo</a:t>
            </a:r>
            <a:r>
              <a:rPr lang="en-US" sz="1200" kern="1200" baseline="0" dirty="0" smtClean="0">
                <a:solidFill>
                  <a:schemeClr val="tx1"/>
                </a:solidFill>
                <a:latin typeface="+mn-lt"/>
                <a:ea typeface="+mn-ea"/>
                <a:cs typeface="+mn-cs"/>
              </a:rPr>
              <a:t> de </a:t>
            </a:r>
            <a:r>
              <a:rPr lang="en-US" sz="1200" kern="1200" baseline="0" dirty="0" err="1" smtClean="0">
                <a:solidFill>
                  <a:schemeClr val="tx1"/>
                </a:solidFill>
                <a:latin typeface="+mn-lt"/>
                <a:ea typeface="+mn-ea"/>
                <a:cs typeface="+mn-cs"/>
              </a:rPr>
              <a:t>aprendizaje</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este</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lograba</a:t>
            </a:r>
            <a:r>
              <a:rPr lang="en-US" sz="1200" kern="1200" baseline="0" dirty="0" smtClean="0">
                <a:solidFill>
                  <a:schemeClr val="tx1"/>
                </a:solidFill>
                <a:latin typeface="+mn-lt"/>
                <a:ea typeface="+mn-ea"/>
                <a:cs typeface="+mn-cs"/>
              </a:rPr>
              <a:t> un </a:t>
            </a:r>
            <a:r>
              <a:rPr lang="en-US" sz="1200" kern="1200" baseline="0" dirty="0" err="1" smtClean="0">
                <a:solidFill>
                  <a:schemeClr val="tx1"/>
                </a:solidFill>
                <a:latin typeface="+mn-lt"/>
                <a:ea typeface="+mn-ea"/>
                <a:cs typeface="+mn-cs"/>
              </a:rPr>
              <a:t>incremento</a:t>
            </a:r>
            <a:r>
              <a:rPr lang="en-US" sz="1200" kern="1200" baseline="0" dirty="0" smtClean="0">
                <a:solidFill>
                  <a:schemeClr val="tx1"/>
                </a:solidFill>
                <a:latin typeface="+mn-lt"/>
                <a:ea typeface="+mn-ea"/>
                <a:cs typeface="+mn-cs"/>
              </a:rPr>
              <a:t> en </a:t>
            </a:r>
            <a:r>
              <a:rPr lang="en-US" sz="1200" kern="1200" baseline="0" dirty="0" err="1" smtClean="0">
                <a:solidFill>
                  <a:schemeClr val="tx1"/>
                </a:solidFill>
                <a:latin typeface="+mn-lt"/>
                <a:ea typeface="+mn-ea"/>
                <a:cs typeface="+mn-cs"/>
              </a:rPr>
              <a:t>su</a:t>
            </a:r>
            <a:r>
              <a:rPr lang="en-US" sz="1200" kern="1200" baseline="0" dirty="0" smtClean="0">
                <a:solidFill>
                  <a:schemeClr val="tx1"/>
                </a:solidFill>
                <a:latin typeface="+mn-lt"/>
                <a:ea typeface="+mn-ea"/>
                <a:cs typeface="+mn-cs"/>
              </a:rPr>
              <a:t> performance.</a:t>
            </a:r>
            <a:endParaRPr lang="es-AR" sz="1200" kern="1200" dirty="0" smtClean="0">
              <a:solidFill>
                <a:schemeClr val="tx1"/>
              </a:solidFill>
              <a:latin typeface="+mn-lt"/>
              <a:ea typeface="+mn-ea"/>
              <a:cs typeface="+mn-cs"/>
            </a:endParaRPr>
          </a:p>
          <a:p>
            <a:endParaRPr lang="en-US" dirty="0" smtClean="0"/>
          </a:p>
          <a:p>
            <a:r>
              <a:rPr lang="es-ES" sz="1200" b="1" i="1" kern="1200" dirty="0" smtClean="0">
                <a:solidFill>
                  <a:schemeClr val="tx1"/>
                </a:solidFill>
                <a:latin typeface="+mn-lt"/>
                <a:ea typeface="+mn-ea"/>
                <a:cs typeface="+mn-cs"/>
              </a:rPr>
              <a:t>Modelo de instancia “</a:t>
            </a:r>
            <a:r>
              <a:rPr lang="es-ES" sz="1200" b="1" kern="1200" dirty="0" smtClean="0">
                <a:solidFill>
                  <a:schemeClr val="tx1"/>
                </a:solidFill>
                <a:latin typeface="+mn-lt"/>
                <a:ea typeface="+mn-ea"/>
                <a:cs typeface="+mn-cs"/>
              </a:rPr>
              <a:t>WW3SimpleStrategy</a:t>
            </a:r>
            <a:r>
              <a:rPr lang="es-ES" sz="1200" b="1" i="1" kern="1200" dirty="0" smtClean="0">
                <a:solidFill>
                  <a:schemeClr val="tx1"/>
                </a:solidFill>
                <a:latin typeface="+mn-lt"/>
                <a:ea typeface="+mn-ea"/>
                <a:cs typeface="+mn-cs"/>
              </a:rPr>
              <a:t>”:</a:t>
            </a:r>
            <a:endParaRPr lang="es-AR" sz="1200" kern="1200" dirty="0" smtClean="0">
              <a:solidFill>
                <a:schemeClr val="tx1"/>
              </a:solidFill>
              <a:latin typeface="+mn-lt"/>
              <a:ea typeface="+mn-ea"/>
              <a:cs typeface="+mn-cs"/>
            </a:endParaRPr>
          </a:p>
          <a:p>
            <a:r>
              <a:rPr lang="es-AR" sz="1200" i="1" kern="1200" dirty="0" smtClean="0">
                <a:solidFill>
                  <a:schemeClr val="tx1"/>
                </a:solidFill>
                <a:latin typeface="+mn-lt"/>
                <a:ea typeface="+mn-ea"/>
                <a:cs typeface="+mn-cs"/>
              </a:rPr>
              <a:t>{Altura significante de ola, dirección promedio, periodo promedio, observación visual}.</a:t>
            </a:r>
            <a:endParaRPr lang="es-AR" sz="1200" kern="1200" dirty="0" smtClean="0">
              <a:solidFill>
                <a:schemeClr val="tx1"/>
              </a:solidFill>
              <a:latin typeface="+mn-lt"/>
              <a:ea typeface="+mn-ea"/>
              <a:cs typeface="+mn-cs"/>
            </a:endParaRPr>
          </a:p>
          <a:p>
            <a:r>
              <a:rPr lang="es-AR" sz="1200" kern="1200" dirty="0" smtClean="0">
                <a:solidFill>
                  <a:schemeClr val="tx1"/>
                </a:solidFill>
                <a:latin typeface="+mn-lt"/>
                <a:ea typeface="+mn-ea"/>
                <a:cs typeface="+mn-cs"/>
              </a:rPr>
              <a:t>	Este modelo de instancia utiliza la información de un solo punto del modelo WAVEWATCH III y la observación visual de la altura de la ola. </a:t>
            </a:r>
            <a:endParaRPr lang="es-AR" sz="1200" kern="1200" dirty="0" smtClean="0">
              <a:solidFill>
                <a:schemeClr val="tx1"/>
              </a:solidFill>
              <a:latin typeface="+mn-lt"/>
              <a:ea typeface="+mn-ea"/>
              <a:cs typeface="+mn-cs"/>
            </a:endParaRPr>
          </a:p>
          <a:p>
            <a:endParaRPr lang="en-US" sz="1200" kern="1200" dirty="0" smtClean="0">
              <a:solidFill>
                <a:schemeClr val="tx1"/>
              </a:solidFill>
              <a:latin typeface="+mn-lt"/>
              <a:ea typeface="+mn-ea"/>
              <a:cs typeface="+mn-cs"/>
            </a:endParaRPr>
          </a:p>
          <a:p>
            <a:endParaRPr lang="es-AR" sz="1200" kern="1200" dirty="0" smtClean="0">
              <a:solidFill>
                <a:schemeClr val="tx1"/>
              </a:solidFill>
              <a:latin typeface="+mn-lt"/>
              <a:ea typeface="+mn-ea"/>
              <a:cs typeface="+mn-cs"/>
            </a:endParaRPr>
          </a:p>
          <a:p>
            <a:r>
              <a:rPr lang="es-ES" sz="1200" b="1" i="1" kern="1200" dirty="0" smtClean="0">
                <a:solidFill>
                  <a:schemeClr val="tx1"/>
                </a:solidFill>
                <a:latin typeface="+mn-lt"/>
                <a:ea typeface="+mn-ea"/>
                <a:cs typeface="+mn-cs"/>
              </a:rPr>
              <a:t>Modelo de instancia “WW3TwoGridPointStrategy”:</a:t>
            </a:r>
            <a:endParaRPr lang="es-AR" sz="1200" kern="1200" dirty="0" smtClean="0">
              <a:solidFill>
                <a:schemeClr val="tx1"/>
              </a:solidFill>
              <a:latin typeface="+mn-lt"/>
              <a:ea typeface="+mn-ea"/>
              <a:cs typeface="+mn-cs"/>
            </a:endParaRPr>
          </a:p>
          <a:p>
            <a:r>
              <a:rPr lang="es-AR" sz="1200" i="1" kern="1200" dirty="0" smtClean="0">
                <a:solidFill>
                  <a:schemeClr val="tx1"/>
                </a:solidFill>
                <a:latin typeface="+mn-lt"/>
                <a:ea typeface="+mn-ea"/>
                <a:cs typeface="+mn-cs"/>
              </a:rPr>
              <a:t>{Altura significante de ola X1, dirección promedio X1, periodo promedio X1, Altura significante de ola X2, dirección promedio X2, periodo promedio X2, observación visual}</a:t>
            </a:r>
            <a:endParaRPr lang="es-AR" sz="1200" kern="1200" dirty="0" smtClean="0">
              <a:solidFill>
                <a:schemeClr val="tx1"/>
              </a:solidFill>
              <a:latin typeface="+mn-lt"/>
              <a:ea typeface="+mn-ea"/>
              <a:cs typeface="+mn-cs"/>
            </a:endParaRPr>
          </a:p>
          <a:p>
            <a:r>
              <a:rPr lang="es-AR" sz="1200" kern="1200" dirty="0" smtClean="0">
                <a:solidFill>
                  <a:schemeClr val="tx1"/>
                </a:solidFill>
                <a:latin typeface="+mn-lt"/>
                <a:ea typeface="+mn-ea"/>
                <a:cs typeface="+mn-cs"/>
              </a:rPr>
              <a:t>	Este modelo de instancia utiliza la información de dos puntos, X1 y X2, del modelo WAVEWATCH III. Generalmente una ola está rodeada por más de un punto del modelo, por este motivo se diseño una instancia que contenga la información de los diferentes puntos que rodean una determinada ola</a:t>
            </a:r>
            <a:r>
              <a:rPr lang="es-AR" sz="1200" kern="1200" dirty="0" smtClean="0">
                <a:solidFill>
                  <a:schemeClr val="tx1"/>
                </a:solidFill>
                <a:latin typeface="+mn-lt"/>
                <a:ea typeface="+mn-ea"/>
                <a:cs typeface="+mn-cs"/>
              </a:rPr>
              <a:t>.</a:t>
            </a:r>
          </a:p>
          <a:p>
            <a:endParaRPr lang="es-AR" sz="1200" kern="1200" dirty="0" smtClean="0">
              <a:solidFill>
                <a:schemeClr val="tx1"/>
              </a:solidFill>
              <a:latin typeface="+mn-lt"/>
              <a:ea typeface="+mn-ea"/>
              <a:cs typeface="+mn-cs"/>
            </a:endParaRPr>
          </a:p>
          <a:p>
            <a:r>
              <a:rPr lang="es-ES" sz="1200" b="1" i="1" kern="1200" dirty="0" smtClean="0">
                <a:solidFill>
                  <a:schemeClr val="tx1"/>
                </a:solidFill>
                <a:latin typeface="+mn-lt"/>
                <a:ea typeface="+mn-ea"/>
                <a:cs typeface="+mn-cs"/>
              </a:rPr>
              <a:t>Modelo de instancia “WW3LastNLecturesStrategy”:</a:t>
            </a:r>
            <a:endParaRPr lang="es-AR" sz="1200" kern="1200" dirty="0" smtClean="0">
              <a:solidFill>
                <a:schemeClr val="tx1"/>
              </a:solidFill>
              <a:latin typeface="+mn-lt"/>
              <a:ea typeface="+mn-ea"/>
              <a:cs typeface="+mn-cs"/>
            </a:endParaRPr>
          </a:p>
          <a:p>
            <a:r>
              <a:rPr lang="es-AR" sz="1200" i="1" kern="1200" dirty="0" smtClean="0">
                <a:solidFill>
                  <a:schemeClr val="tx1"/>
                </a:solidFill>
                <a:latin typeface="+mn-lt"/>
                <a:ea typeface="+mn-ea"/>
                <a:cs typeface="+mn-cs"/>
              </a:rPr>
              <a:t>{Altura significante de ola T1, dirección promedio T1, período promedio T1,…, altura significante de ola </a:t>
            </a:r>
            <a:r>
              <a:rPr lang="es-AR" sz="1200" i="1" kern="1200" dirty="0" err="1" smtClean="0">
                <a:solidFill>
                  <a:schemeClr val="tx1"/>
                </a:solidFill>
                <a:latin typeface="+mn-lt"/>
                <a:ea typeface="+mn-ea"/>
                <a:cs typeface="+mn-cs"/>
              </a:rPr>
              <a:t>Tn</a:t>
            </a:r>
            <a:r>
              <a:rPr lang="es-AR" sz="1200" i="1" kern="1200" dirty="0" smtClean="0">
                <a:solidFill>
                  <a:schemeClr val="tx1"/>
                </a:solidFill>
                <a:latin typeface="+mn-lt"/>
                <a:ea typeface="+mn-ea"/>
                <a:cs typeface="+mn-cs"/>
              </a:rPr>
              <a:t>, dirección promedio </a:t>
            </a:r>
            <a:r>
              <a:rPr lang="es-AR" sz="1200" i="1" kern="1200" dirty="0" err="1" smtClean="0">
                <a:solidFill>
                  <a:schemeClr val="tx1"/>
                </a:solidFill>
                <a:latin typeface="+mn-lt"/>
                <a:ea typeface="+mn-ea"/>
                <a:cs typeface="+mn-cs"/>
              </a:rPr>
              <a:t>Tn</a:t>
            </a:r>
            <a:r>
              <a:rPr lang="es-AR" sz="1200" i="1" kern="1200" dirty="0" smtClean="0">
                <a:solidFill>
                  <a:schemeClr val="tx1"/>
                </a:solidFill>
                <a:latin typeface="+mn-lt"/>
                <a:ea typeface="+mn-ea"/>
                <a:cs typeface="+mn-cs"/>
              </a:rPr>
              <a:t>, periodo promedio </a:t>
            </a:r>
            <a:r>
              <a:rPr lang="es-AR" sz="1200" i="1" kern="1200" dirty="0" err="1" smtClean="0">
                <a:solidFill>
                  <a:schemeClr val="tx1"/>
                </a:solidFill>
                <a:latin typeface="+mn-lt"/>
                <a:ea typeface="+mn-ea"/>
                <a:cs typeface="+mn-cs"/>
              </a:rPr>
              <a:t>Tn</a:t>
            </a:r>
            <a:r>
              <a:rPr lang="es-AR" sz="1200" i="1" kern="1200" dirty="0" smtClean="0">
                <a:solidFill>
                  <a:schemeClr val="tx1"/>
                </a:solidFill>
                <a:latin typeface="+mn-lt"/>
                <a:ea typeface="+mn-ea"/>
                <a:cs typeface="+mn-cs"/>
              </a:rPr>
              <a:t>, observación visual}</a:t>
            </a:r>
            <a:endParaRPr lang="es-AR" sz="1200" kern="1200" dirty="0" smtClean="0">
              <a:solidFill>
                <a:schemeClr val="tx1"/>
              </a:solidFill>
              <a:latin typeface="+mn-lt"/>
              <a:ea typeface="+mn-ea"/>
              <a:cs typeface="+mn-cs"/>
            </a:endParaRPr>
          </a:p>
          <a:p>
            <a:r>
              <a:rPr lang="es-AR" sz="1200" kern="1200" dirty="0" smtClean="0">
                <a:solidFill>
                  <a:schemeClr val="tx1"/>
                </a:solidFill>
                <a:latin typeface="+mn-lt"/>
                <a:ea typeface="+mn-ea"/>
                <a:cs typeface="+mn-cs"/>
              </a:rPr>
              <a:t>	Este modelo de instancia utiliza la información de un punto del modelo de WAVEWATCH III, pero con la información de ese punto de las últimas N lecturas. De esta manera se obtiene la información de las últimas N lecturas del mar reportadas por el modelo WAVEWATCH. Este modelo fue propuesto para experimentar si el clasificador mejoraba las predicciones, por el hecho de contar con información acerca de cómo fue alcanzado el estado actual junto con el estado del mismo horas antes.</a:t>
            </a:r>
          </a:p>
          <a:p>
            <a:endParaRPr lang="es-ES" sz="1200" b="1" i="1" kern="1200" dirty="0" smtClean="0">
              <a:solidFill>
                <a:schemeClr val="tx1"/>
              </a:solidFill>
              <a:latin typeface="+mn-lt"/>
              <a:ea typeface="+mn-ea"/>
              <a:cs typeface="+mn-cs"/>
            </a:endParaRPr>
          </a:p>
          <a:p>
            <a:r>
              <a:rPr lang="es-ES" sz="1200" b="1" i="1" kern="1200" dirty="0" smtClean="0">
                <a:solidFill>
                  <a:schemeClr val="tx1"/>
                </a:solidFill>
                <a:latin typeface="+mn-lt"/>
                <a:ea typeface="+mn-ea"/>
                <a:cs typeface="+mn-cs"/>
              </a:rPr>
              <a:t>Modelo </a:t>
            </a:r>
            <a:r>
              <a:rPr lang="es-ES" sz="1200" b="1" i="1" kern="1200" dirty="0" smtClean="0">
                <a:solidFill>
                  <a:schemeClr val="tx1"/>
                </a:solidFill>
                <a:latin typeface="+mn-lt"/>
                <a:ea typeface="+mn-ea"/>
                <a:cs typeface="+mn-cs"/>
              </a:rPr>
              <a:t>de instancia “WW3LastNDaysStrategy”:</a:t>
            </a:r>
            <a:endParaRPr lang="es-AR" sz="1200" kern="1200" dirty="0" smtClean="0">
              <a:solidFill>
                <a:schemeClr val="tx1"/>
              </a:solidFill>
              <a:latin typeface="+mn-lt"/>
              <a:ea typeface="+mn-ea"/>
              <a:cs typeface="+mn-cs"/>
            </a:endParaRPr>
          </a:p>
          <a:p>
            <a:endParaRPr lang="es-AR" sz="1200" i="1" kern="1200" dirty="0" smtClean="0">
              <a:solidFill>
                <a:schemeClr val="tx1"/>
              </a:solidFill>
              <a:latin typeface="+mn-lt"/>
              <a:ea typeface="+mn-ea"/>
              <a:cs typeface="+mn-cs"/>
            </a:endParaRPr>
          </a:p>
          <a:p>
            <a:r>
              <a:rPr lang="es-AR" sz="1200" i="1" kern="1200" dirty="0" smtClean="0">
                <a:solidFill>
                  <a:schemeClr val="tx1"/>
                </a:solidFill>
                <a:latin typeface="+mn-lt"/>
                <a:ea typeface="+mn-ea"/>
                <a:cs typeface="+mn-cs"/>
              </a:rPr>
              <a:t>{</a:t>
            </a:r>
            <a:r>
              <a:rPr lang="es-AR" sz="1200" i="1" kern="1200" dirty="0" smtClean="0">
                <a:solidFill>
                  <a:schemeClr val="tx1"/>
                </a:solidFill>
                <a:latin typeface="+mn-lt"/>
                <a:ea typeface="+mn-ea"/>
                <a:cs typeface="+mn-cs"/>
              </a:rPr>
              <a:t>Altura significante de ola T1, dirección promedio T1, período promedio T1,…, altura significante de ola </a:t>
            </a:r>
            <a:r>
              <a:rPr lang="es-AR" sz="1200" i="1" kern="1200" dirty="0" err="1" smtClean="0">
                <a:solidFill>
                  <a:schemeClr val="tx1"/>
                </a:solidFill>
                <a:latin typeface="+mn-lt"/>
                <a:ea typeface="+mn-ea"/>
                <a:cs typeface="+mn-cs"/>
              </a:rPr>
              <a:t>Tn</a:t>
            </a:r>
            <a:r>
              <a:rPr lang="es-AR" sz="1200" i="1" kern="1200" dirty="0" smtClean="0">
                <a:solidFill>
                  <a:schemeClr val="tx1"/>
                </a:solidFill>
                <a:latin typeface="+mn-lt"/>
                <a:ea typeface="+mn-ea"/>
                <a:cs typeface="+mn-cs"/>
              </a:rPr>
              <a:t>, dirección promedio </a:t>
            </a:r>
            <a:r>
              <a:rPr lang="es-AR" sz="1200" i="1" kern="1200" dirty="0" err="1" smtClean="0">
                <a:solidFill>
                  <a:schemeClr val="tx1"/>
                </a:solidFill>
                <a:latin typeface="+mn-lt"/>
                <a:ea typeface="+mn-ea"/>
                <a:cs typeface="+mn-cs"/>
              </a:rPr>
              <a:t>Tn</a:t>
            </a:r>
            <a:r>
              <a:rPr lang="es-AR" sz="1200" i="1" kern="1200" dirty="0" smtClean="0">
                <a:solidFill>
                  <a:schemeClr val="tx1"/>
                </a:solidFill>
                <a:latin typeface="+mn-lt"/>
                <a:ea typeface="+mn-ea"/>
                <a:cs typeface="+mn-cs"/>
              </a:rPr>
              <a:t>, periodo promedio </a:t>
            </a:r>
            <a:r>
              <a:rPr lang="es-AR" sz="1200" i="1" kern="1200" dirty="0" err="1" smtClean="0">
                <a:solidFill>
                  <a:schemeClr val="tx1"/>
                </a:solidFill>
                <a:latin typeface="+mn-lt"/>
                <a:ea typeface="+mn-ea"/>
                <a:cs typeface="+mn-cs"/>
              </a:rPr>
              <a:t>Tn</a:t>
            </a:r>
            <a:r>
              <a:rPr lang="es-AR" sz="1200" i="1" kern="1200" dirty="0" smtClean="0">
                <a:solidFill>
                  <a:schemeClr val="tx1"/>
                </a:solidFill>
                <a:latin typeface="+mn-lt"/>
                <a:ea typeface="+mn-ea"/>
                <a:cs typeface="+mn-cs"/>
              </a:rPr>
              <a:t>, observación visual</a:t>
            </a:r>
            <a:r>
              <a:rPr lang="es-AR" sz="1200" i="1" kern="1200" dirty="0" smtClean="0">
                <a:solidFill>
                  <a:schemeClr val="tx1"/>
                </a:solidFill>
                <a:latin typeface="+mn-lt"/>
                <a:ea typeface="+mn-ea"/>
                <a:cs typeface="+mn-cs"/>
              </a:rPr>
              <a:t>}</a:t>
            </a:r>
          </a:p>
          <a:p>
            <a:endParaRPr lang="es-AR" sz="1200" kern="120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s-AR" sz="1200" kern="1200" dirty="0" smtClean="0">
                <a:solidFill>
                  <a:schemeClr val="tx1"/>
                </a:solidFill>
                <a:latin typeface="+mn-lt"/>
                <a:ea typeface="+mn-ea"/>
                <a:cs typeface="+mn-cs"/>
              </a:rPr>
              <a:t>Este modelo de instancia, similar al anterior, utiliza la información de un punto del modelo de WAVEWATCH III, pero con la información de ese punto de los últimas N días (una lectura por día, la cual representa la ola más grande capturada ese día).</a:t>
            </a:r>
          </a:p>
          <a:p>
            <a:endParaRPr lang="es-AR" dirty="0"/>
          </a:p>
        </p:txBody>
      </p:sp>
      <p:sp>
        <p:nvSpPr>
          <p:cNvPr id="4" name="Slide Number Placeholder 3"/>
          <p:cNvSpPr>
            <a:spLocks noGrp="1"/>
          </p:cNvSpPr>
          <p:nvPr>
            <p:ph type="sldNum" sz="quarter" idx="10"/>
          </p:nvPr>
        </p:nvSpPr>
        <p:spPr/>
        <p:txBody>
          <a:bodyPr/>
          <a:lstStyle/>
          <a:p>
            <a:fld id="{0B94F1A4-9E02-42A3-A48D-511FB3467974}" type="slidenum">
              <a:rPr lang="es-AR" smtClean="0"/>
              <a:pPr/>
              <a:t>28</a:t>
            </a:fld>
            <a:endParaRPr lang="es-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smtClean="0"/>
          </a:p>
          <a:p>
            <a:endParaRPr lang="es-AR" dirty="0"/>
          </a:p>
        </p:txBody>
      </p:sp>
      <p:sp>
        <p:nvSpPr>
          <p:cNvPr id="4" name="Slide Number Placeholder 3"/>
          <p:cNvSpPr>
            <a:spLocks noGrp="1"/>
          </p:cNvSpPr>
          <p:nvPr>
            <p:ph type="sldNum" sz="quarter" idx="10"/>
          </p:nvPr>
        </p:nvSpPr>
        <p:spPr/>
        <p:txBody>
          <a:bodyPr/>
          <a:lstStyle/>
          <a:p>
            <a:fld id="{0B94F1A4-9E02-42A3-A48D-511FB3467974}" type="slidenum">
              <a:rPr lang="es-AR" smtClean="0"/>
              <a:pPr/>
              <a:t>29</a:t>
            </a:fld>
            <a:endParaRPr lang="es-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sz="1200" b="0" i="0" kern="1200" dirty="0" smtClean="0">
              <a:solidFill>
                <a:schemeClr val="tx1"/>
              </a:solidFill>
              <a:latin typeface="+mn-lt"/>
              <a:ea typeface="+mn-ea"/>
              <a:cs typeface="+mn-cs"/>
            </a:endParaRPr>
          </a:p>
          <a:p>
            <a:r>
              <a:rPr lang="en-US" sz="1200" b="0" i="0" kern="1200" dirty="0" smtClean="0">
                <a:solidFill>
                  <a:schemeClr val="tx1"/>
                </a:solidFill>
                <a:latin typeface="+mn-lt"/>
                <a:ea typeface="+mn-ea"/>
                <a:cs typeface="+mn-cs"/>
              </a:rPr>
              <a:t>Sin </a:t>
            </a:r>
            <a:r>
              <a:rPr lang="en-US" sz="1200" b="0" i="0" kern="1200" dirty="0" err="1" smtClean="0">
                <a:solidFill>
                  <a:schemeClr val="tx1"/>
                </a:solidFill>
                <a:latin typeface="+mn-lt"/>
                <a:ea typeface="+mn-ea"/>
                <a:cs typeface="+mn-cs"/>
              </a:rPr>
              <a:t>duda</a:t>
            </a:r>
            <a:r>
              <a:rPr lang="en-US" sz="1200" b="0" i="0" kern="1200" dirty="0" smtClean="0">
                <a:solidFill>
                  <a:schemeClr val="tx1"/>
                </a:solidFill>
                <a:latin typeface="+mn-lt"/>
                <a:ea typeface="+mn-ea"/>
                <a:cs typeface="+mn-cs"/>
              </a:rPr>
              <a:t> </a:t>
            </a:r>
            <a:r>
              <a:rPr lang="en-US" sz="1200" b="0" i="0" kern="1200" dirty="0" err="1" smtClean="0">
                <a:solidFill>
                  <a:schemeClr val="tx1"/>
                </a:solidFill>
                <a:latin typeface="+mn-lt"/>
                <a:ea typeface="+mn-ea"/>
                <a:cs typeface="+mn-cs"/>
              </a:rPr>
              <a:t>alguna</a:t>
            </a:r>
            <a:r>
              <a:rPr lang="en-US" sz="1200" b="0" i="0" kern="1200" dirty="0" smtClean="0">
                <a:solidFill>
                  <a:schemeClr val="tx1"/>
                </a:solidFill>
                <a:latin typeface="+mn-lt"/>
                <a:ea typeface="+mn-ea"/>
                <a:cs typeface="+mn-cs"/>
              </a:rPr>
              <a:t> </a:t>
            </a:r>
            <a:r>
              <a:rPr lang="en-US" sz="1200" b="0" i="0" kern="1200" dirty="0" err="1" smtClean="0">
                <a:solidFill>
                  <a:schemeClr val="tx1"/>
                </a:solidFill>
                <a:latin typeface="+mn-lt"/>
                <a:ea typeface="+mn-ea"/>
                <a:cs typeface="+mn-cs"/>
              </a:rPr>
              <a:t>las</a:t>
            </a:r>
            <a:r>
              <a:rPr lang="en-US" sz="1200" b="0" i="0" kern="1200" dirty="0" smtClean="0">
                <a:solidFill>
                  <a:schemeClr val="tx1"/>
                </a:solidFill>
                <a:latin typeface="+mn-lt"/>
                <a:ea typeface="+mn-ea"/>
                <a:cs typeface="+mn-cs"/>
              </a:rPr>
              <a:t> </a:t>
            </a:r>
            <a:r>
              <a:rPr lang="en-US" sz="1200" b="0" i="0" kern="1200" dirty="0" err="1" smtClean="0">
                <a:solidFill>
                  <a:schemeClr val="tx1"/>
                </a:solidFill>
                <a:latin typeface="+mn-lt"/>
                <a:ea typeface="+mn-ea"/>
                <a:cs typeface="+mn-cs"/>
              </a:rPr>
              <a:t>olas</a:t>
            </a:r>
            <a:r>
              <a:rPr lang="en-US" sz="1200" b="0" i="0" kern="1200" dirty="0" smtClean="0">
                <a:solidFill>
                  <a:schemeClr val="tx1"/>
                </a:solidFill>
                <a:latin typeface="+mn-lt"/>
                <a:ea typeface="+mn-ea"/>
                <a:cs typeface="+mn-cs"/>
              </a:rPr>
              <a:t> </a:t>
            </a:r>
            <a:r>
              <a:rPr lang="en-US" sz="1200" b="0" i="0" kern="1200" dirty="0" err="1" smtClean="0">
                <a:solidFill>
                  <a:schemeClr val="tx1"/>
                </a:solidFill>
                <a:latin typeface="+mn-lt"/>
                <a:ea typeface="+mn-ea"/>
                <a:cs typeface="+mn-cs"/>
              </a:rPr>
              <a:t>rompen</a:t>
            </a:r>
            <a:r>
              <a:rPr lang="en-US" sz="1200" b="0" i="0" kern="1200" dirty="0" smtClean="0">
                <a:solidFill>
                  <a:schemeClr val="tx1"/>
                </a:solidFill>
                <a:latin typeface="+mn-lt"/>
                <a:ea typeface="+mn-ea"/>
                <a:cs typeface="+mn-cs"/>
              </a:rPr>
              <a:t> en </a:t>
            </a:r>
            <a:r>
              <a:rPr lang="en-US" sz="1200" b="0" i="0" kern="1200" dirty="0" err="1" smtClean="0">
                <a:solidFill>
                  <a:schemeClr val="tx1"/>
                </a:solidFill>
                <a:latin typeface="+mn-lt"/>
                <a:ea typeface="+mn-ea"/>
                <a:cs typeface="+mn-cs"/>
              </a:rPr>
              <a:t>nuestras</a:t>
            </a:r>
            <a:r>
              <a:rPr lang="en-US" sz="1200" b="0" i="0" kern="1200" dirty="0" smtClean="0">
                <a:solidFill>
                  <a:schemeClr val="tx1"/>
                </a:solidFill>
                <a:latin typeface="+mn-lt"/>
                <a:ea typeface="+mn-ea"/>
                <a:cs typeface="+mn-cs"/>
              </a:rPr>
              <a:t> </a:t>
            </a:r>
            <a:r>
              <a:rPr lang="en-US" sz="1200" b="0" i="0" kern="1200" dirty="0" err="1" smtClean="0">
                <a:solidFill>
                  <a:schemeClr val="tx1"/>
                </a:solidFill>
                <a:latin typeface="+mn-lt"/>
                <a:ea typeface="+mn-ea"/>
                <a:cs typeface="+mn-cs"/>
              </a:rPr>
              <a:t>costas</a:t>
            </a:r>
            <a:r>
              <a:rPr lang="en-US" sz="1200" b="0" i="0" kern="1200" dirty="0" smtClean="0">
                <a:solidFill>
                  <a:schemeClr val="tx1"/>
                </a:solidFill>
                <a:latin typeface="+mn-lt"/>
                <a:ea typeface="+mn-ea"/>
                <a:cs typeface="+mn-cs"/>
              </a:rPr>
              <a:t> </a:t>
            </a:r>
            <a:r>
              <a:rPr lang="en-US" sz="1200" b="0" i="0" kern="1200" dirty="0" err="1" smtClean="0">
                <a:solidFill>
                  <a:schemeClr val="tx1"/>
                </a:solidFill>
                <a:latin typeface="+mn-lt"/>
                <a:ea typeface="+mn-ea"/>
                <a:cs typeface="+mn-cs"/>
              </a:rPr>
              <a:t>cada</a:t>
            </a:r>
            <a:r>
              <a:rPr lang="en-US" sz="1200" b="0" i="0" kern="1200" dirty="0" smtClean="0">
                <a:solidFill>
                  <a:schemeClr val="tx1"/>
                </a:solidFill>
                <a:latin typeface="+mn-lt"/>
                <a:ea typeface="+mn-ea"/>
                <a:cs typeface="+mn-cs"/>
              </a:rPr>
              <a:t> </a:t>
            </a:r>
            <a:r>
              <a:rPr lang="en-US" sz="1200" b="0" i="0" kern="1200" dirty="0" err="1" smtClean="0">
                <a:solidFill>
                  <a:schemeClr val="tx1"/>
                </a:solidFill>
                <a:latin typeface="+mn-lt"/>
                <a:ea typeface="+mn-ea"/>
                <a:cs typeface="+mn-cs"/>
              </a:rPr>
              <a:t>poco</a:t>
            </a:r>
            <a:r>
              <a:rPr lang="en-US" sz="1200" b="0" i="0" kern="1200" dirty="0" smtClean="0">
                <a:solidFill>
                  <a:schemeClr val="tx1"/>
                </a:solidFill>
                <a:latin typeface="+mn-lt"/>
                <a:ea typeface="+mn-ea"/>
                <a:cs typeface="+mn-cs"/>
              </a:rPr>
              <a:t> </a:t>
            </a:r>
            <a:r>
              <a:rPr lang="en-US" sz="1200" b="0" i="0" kern="1200" dirty="0" err="1" smtClean="0">
                <a:solidFill>
                  <a:schemeClr val="tx1"/>
                </a:solidFill>
                <a:latin typeface="+mn-lt"/>
                <a:ea typeface="+mn-ea"/>
                <a:cs typeface="+mn-cs"/>
              </a:rPr>
              <a:t>segundos</a:t>
            </a:r>
            <a:r>
              <a:rPr lang="en-US" sz="1200" b="0" i="0" kern="1200" dirty="0" smtClean="0">
                <a:solidFill>
                  <a:schemeClr val="tx1"/>
                </a:solidFill>
                <a:latin typeface="+mn-lt"/>
                <a:ea typeface="+mn-ea"/>
                <a:cs typeface="+mn-cs"/>
              </a:rPr>
              <a:t>. </a:t>
            </a:r>
          </a:p>
          <a:p>
            <a:endParaRPr lang="en-US" sz="1200" b="0" i="0" kern="1200" dirty="0" smtClean="0">
              <a:solidFill>
                <a:schemeClr val="tx1"/>
              </a:solidFill>
              <a:latin typeface="+mn-lt"/>
              <a:ea typeface="+mn-ea"/>
              <a:cs typeface="+mn-cs"/>
            </a:endParaRPr>
          </a:p>
          <a:p>
            <a:r>
              <a:rPr lang="en-US" sz="1200" b="0" i="0" kern="1200" dirty="0" err="1" smtClean="0">
                <a:solidFill>
                  <a:schemeClr val="tx1"/>
                </a:solidFill>
                <a:latin typeface="+mn-lt"/>
                <a:ea typeface="+mn-ea"/>
                <a:cs typeface="+mn-cs"/>
              </a:rPr>
              <a:t>Estas</a:t>
            </a:r>
            <a:r>
              <a:rPr lang="en-US" sz="1200" b="0" i="0" kern="1200" dirty="0" smtClean="0">
                <a:solidFill>
                  <a:schemeClr val="tx1"/>
                </a:solidFill>
                <a:latin typeface="+mn-lt"/>
                <a:ea typeface="+mn-ea"/>
                <a:cs typeface="+mn-cs"/>
              </a:rPr>
              <a:t> </a:t>
            </a:r>
            <a:r>
              <a:rPr lang="en-US" sz="1200" b="0" i="0" kern="1200" dirty="0" err="1" smtClean="0">
                <a:solidFill>
                  <a:schemeClr val="tx1"/>
                </a:solidFill>
                <a:latin typeface="+mn-lt"/>
                <a:ea typeface="+mn-ea"/>
                <a:cs typeface="+mn-cs"/>
              </a:rPr>
              <a:t>olas</a:t>
            </a:r>
            <a:r>
              <a:rPr lang="en-US" sz="1200" b="0" i="0" kern="1200" dirty="0" smtClean="0">
                <a:solidFill>
                  <a:schemeClr val="tx1"/>
                </a:solidFill>
                <a:latin typeface="+mn-lt"/>
                <a:ea typeface="+mn-ea"/>
                <a:cs typeface="+mn-cs"/>
              </a:rPr>
              <a:t> </a:t>
            </a:r>
            <a:r>
              <a:rPr lang="en-US" sz="1200" b="0" i="0" kern="1200" dirty="0" err="1" smtClean="0">
                <a:solidFill>
                  <a:schemeClr val="tx1"/>
                </a:solidFill>
                <a:latin typeface="+mn-lt"/>
                <a:ea typeface="+mn-ea"/>
                <a:cs typeface="+mn-cs"/>
              </a:rPr>
              <a:t>impactan</a:t>
            </a:r>
            <a:r>
              <a:rPr lang="en-US" sz="1200" b="0" i="0" kern="1200" baseline="0" dirty="0" smtClean="0">
                <a:solidFill>
                  <a:schemeClr val="tx1"/>
                </a:solidFill>
                <a:latin typeface="+mn-lt"/>
                <a:ea typeface="+mn-ea"/>
                <a:cs typeface="+mn-cs"/>
              </a:rPr>
              <a:t> la </a:t>
            </a:r>
            <a:r>
              <a:rPr lang="en-US" sz="1200" b="0" i="0" kern="1200" baseline="0" dirty="0" err="1" smtClean="0">
                <a:solidFill>
                  <a:schemeClr val="tx1"/>
                </a:solidFill>
                <a:latin typeface="+mn-lt"/>
                <a:ea typeface="+mn-ea"/>
                <a:cs typeface="+mn-cs"/>
              </a:rPr>
              <a:t>seguridad</a:t>
            </a:r>
            <a:r>
              <a:rPr lang="en-US" sz="1200" b="0" i="0" kern="1200" baseline="0" dirty="0" smtClean="0">
                <a:solidFill>
                  <a:schemeClr val="tx1"/>
                </a:solidFill>
                <a:latin typeface="+mn-lt"/>
                <a:ea typeface="+mn-ea"/>
                <a:cs typeface="+mn-cs"/>
              </a:rPr>
              <a:t> </a:t>
            </a:r>
            <a:r>
              <a:rPr lang="en-US" sz="1200" b="0" i="0" kern="1200" baseline="0" dirty="0" err="1" smtClean="0">
                <a:solidFill>
                  <a:schemeClr val="tx1"/>
                </a:solidFill>
                <a:latin typeface="+mn-lt"/>
                <a:ea typeface="+mn-ea"/>
                <a:cs typeface="+mn-cs"/>
              </a:rPr>
              <a:t>publica</a:t>
            </a:r>
            <a:r>
              <a:rPr lang="en-US" sz="1200" b="0" i="0" kern="1200" baseline="0" dirty="0" smtClean="0">
                <a:solidFill>
                  <a:schemeClr val="tx1"/>
                </a:solidFill>
                <a:latin typeface="+mn-lt"/>
                <a:ea typeface="+mn-ea"/>
                <a:cs typeface="+mn-cs"/>
              </a:rPr>
              <a:t>, el </a:t>
            </a:r>
            <a:r>
              <a:rPr lang="en-US" sz="1200" b="0" i="0" kern="1200" baseline="0" dirty="0" err="1" smtClean="0">
                <a:solidFill>
                  <a:schemeClr val="tx1"/>
                </a:solidFill>
                <a:latin typeface="+mn-lt"/>
                <a:ea typeface="+mn-ea"/>
                <a:cs typeface="+mn-cs"/>
              </a:rPr>
              <a:t>comercio</a:t>
            </a:r>
            <a:r>
              <a:rPr lang="en-US" sz="1200" b="0" i="0" kern="1200" baseline="0" dirty="0" smtClean="0">
                <a:solidFill>
                  <a:schemeClr val="tx1"/>
                </a:solidFill>
                <a:latin typeface="+mn-lt"/>
                <a:ea typeface="+mn-ea"/>
                <a:cs typeface="+mn-cs"/>
              </a:rPr>
              <a:t>, la </a:t>
            </a:r>
            <a:r>
              <a:rPr lang="en-US" sz="1200" b="0" i="0" kern="1200" baseline="0" dirty="0" err="1" smtClean="0">
                <a:solidFill>
                  <a:schemeClr val="tx1"/>
                </a:solidFill>
                <a:latin typeface="+mn-lt"/>
                <a:ea typeface="+mn-ea"/>
                <a:cs typeface="+mn-cs"/>
              </a:rPr>
              <a:t>navegacion</a:t>
            </a:r>
            <a:r>
              <a:rPr lang="en-US" sz="1200" b="0" i="0" kern="1200" baseline="0" dirty="0" smtClean="0">
                <a:solidFill>
                  <a:schemeClr val="tx1"/>
                </a:solidFill>
                <a:latin typeface="+mn-lt"/>
                <a:ea typeface="+mn-ea"/>
                <a:cs typeface="+mn-cs"/>
              </a:rPr>
              <a:t> y </a:t>
            </a:r>
            <a:r>
              <a:rPr lang="en-US" sz="1200" b="0" i="0" kern="1200" baseline="0" dirty="0" err="1" smtClean="0">
                <a:solidFill>
                  <a:schemeClr val="tx1"/>
                </a:solidFill>
                <a:latin typeface="+mn-lt"/>
                <a:ea typeface="+mn-ea"/>
                <a:cs typeface="+mn-cs"/>
              </a:rPr>
              <a:t>por</a:t>
            </a:r>
            <a:r>
              <a:rPr lang="en-US" sz="1200" b="0" i="0" kern="1200" baseline="0" dirty="0" smtClean="0">
                <a:solidFill>
                  <a:schemeClr val="tx1"/>
                </a:solidFill>
                <a:latin typeface="+mn-lt"/>
                <a:ea typeface="+mn-ea"/>
                <a:cs typeface="+mn-cs"/>
              </a:rPr>
              <a:t> </a:t>
            </a:r>
            <a:r>
              <a:rPr lang="en-US" sz="1200" b="0" i="0" kern="1200" baseline="0" dirty="0" err="1" smtClean="0">
                <a:solidFill>
                  <a:schemeClr val="tx1"/>
                </a:solidFill>
                <a:latin typeface="+mn-lt"/>
                <a:ea typeface="+mn-ea"/>
                <a:cs typeface="+mn-cs"/>
              </a:rPr>
              <a:t>supuesto</a:t>
            </a:r>
            <a:r>
              <a:rPr lang="en-US" sz="1200" b="0" i="0" kern="1200" baseline="0" dirty="0" smtClean="0">
                <a:solidFill>
                  <a:schemeClr val="tx1"/>
                </a:solidFill>
                <a:latin typeface="+mn-lt"/>
                <a:ea typeface="+mn-ea"/>
                <a:cs typeface="+mn-cs"/>
              </a:rPr>
              <a:t> la </a:t>
            </a:r>
            <a:r>
              <a:rPr lang="en-US" sz="1200" b="0" i="0" kern="1200" baseline="0" dirty="0" err="1" smtClean="0">
                <a:solidFill>
                  <a:schemeClr val="tx1"/>
                </a:solidFill>
                <a:latin typeface="+mn-lt"/>
                <a:ea typeface="+mn-ea"/>
                <a:cs typeface="+mn-cs"/>
              </a:rPr>
              <a:t>recreación</a:t>
            </a:r>
            <a:r>
              <a:rPr lang="en-US" sz="1200" b="0" i="0" kern="1200" baseline="0" dirty="0" smtClean="0">
                <a:solidFill>
                  <a:schemeClr val="tx1"/>
                </a:solidFill>
                <a:latin typeface="+mn-lt"/>
                <a:ea typeface="+mn-ea"/>
                <a:cs typeface="+mn-cs"/>
              </a:rPr>
              <a:t>.</a:t>
            </a:r>
            <a:endParaRPr lang="es-AR" dirty="0"/>
          </a:p>
        </p:txBody>
      </p:sp>
      <p:sp>
        <p:nvSpPr>
          <p:cNvPr id="4" name="Slide Number Placeholder 3"/>
          <p:cNvSpPr>
            <a:spLocks noGrp="1"/>
          </p:cNvSpPr>
          <p:nvPr>
            <p:ph type="sldNum" sz="quarter" idx="10"/>
          </p:nvPr>
        </p:nvSpPr>
        <p:spPr/>
        <p:txBody>
          <a:bodyPr/>
          <a:lstStyle/>
          <a:p>
            <a:fld id="{0B94F1A4-9E02-42A3-A48D-511FB3467974}" type="slidenum">
              <a:rPr lang="es-AR" smtClean="0"/>
              <a:pPr/>
              <a:t>3</a:t>
            </a:fld>
            <a:endParaRPr lang="es-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lnSpcReduction="10000"/>
          </a:bodyPr>
          <a:lstStyle/>
          <a:p>
            <a:r>
              <a:rPr lang="es-US" dirty="0" smtClean="0"/>
              <a:t>Durante</a:t>
            </a:r>
            <a:r>
              <a:rPr lang="es-US" baseline="0" dirty="0" smtClean="0"/>
              <a:t> la </a:t>
            </a:r>
            <a:r>
              <a:rPr lang="es-US" baseline="0" dirty="0" err="1" smtClean="0"/>
              <a:t>experimentacion</a:t>
            </a:r>
            <a:r>
              <a:rPr lang="es-US" baseline="0" dirty="0" smtClean="0"/>
              <a:t> nos enfocamos en evaluar todas las combinaciones entre algoritmos de aprendizaje de maquina y modelos de instancia mencionados anteriormente con los siguientes objetivos: </a:t>
            </a:r>
          </a:p>
          <a:p>
            <a:pPr marL="228600" indent="-228600">
              <a:buAutoNum type="arabicParenR"/>
            </a:pPr>
            <a:r>
              <a:rPr lang="es-US" baseline="0" dirty="0" smtClean="0"/>
              <a:t>Encontrar la </a:t>
            </a:r>
            <a:r>
              <a:rPr lang="es-US" baseline="0" dirty="0" err="1" smtClean="0"/>
              <a:t>combinacion</a:t>
            </a:r>
            <a:r>
              <a:rPr lang="es-US" baseline="0" dirty="0" smtClean="0"/>
              <a:t> optima entre </a:t>
            </a:r>
            <a:r>
              <a:rPr lang="es-US" baseline="0" dirty="0" err="1" smtClean="0"/>
              <a:t>clasfic</a:t>
            </a:r>
            <a:r>
              <a:rPr lang="es-US" baseline="0" dirty="0" smtClean="0"/>
              <a:t> y </a:t>
            </a:r>
            <a:r>
              <a:rPr lang="es-US" baseline="0" dirty="0" err="1" smtClean="0"/>
              <a:t>mod</a:t>
            </a:r>
            <a:r>
              <a:rPr lang="es-US" baseline="0" dirty="0" smtClean="0"/>
              <a:t> de </a:t>
            </a:r>
            <a:r>
              <a:rPr lang="es-US" baseline="0" dirty="0" err="1" smtClean="0"/>
              <a:t>inst</a:t>
            </a:r>
            <a:r>
              <a:rPr lang="es-US" baseline="0" dirty="0" smtClean="0"/>
              <a:t> que ofrece los mejores resultados en cuanto a dos </a:t>
            </a:r>
            <a:r>
              <a:rPr lang="es-US" baseline="0" dirty="0" err="1" smtClean="0"/>
              <a:t>metricas</a:t>
            </a:r>
            <a:r>
              <a:rPr lang="es-US" baseline="0" dirty="0" smtClean="0"/>
              <a:t> (</a:t>
            </a:r>
            <a:r>
              <a:rPr lang="es-US" baseline="0" dirty="0" err="1" smtClean="0"/>
              <a:t>correlacion</a:t>
            </a:r>
            <a:r>
              <a:rPr lang="es-US" baseline="0" dirty="0" smtClean="0"/>
              <a:t> y MAE ) que se van a explicar mas adelante.</a:t>
            </a:r>
            <a:endParaRPr lang="es-ES" baseline="0" dirty="0" smtClean="0"/>
          </a:p>
          <a:p>
            <a:pPr marL="228600" indent="-228600">
              <a:buAutoNum type="arabicParenR" startAt="2"/>
            </a:pPr>
            <a:r>
              <a:rPr lang="es-US" baseline="0" dirty="0" smtClean="0"/>
              <a:t>Evaluar el clasificador entrenado en 5 olas  alrededor de la isla de </a:t>
            </a:r>
            <a:r>
              <a:rPr lang="es-US" baseline="0" dirty="0" err="1" smtClean="0"/>
              <a:t>oahu</a:t>
            </a:r>
            <a:r>
              <a:rPr lang="es-US" baseline="0" dirty="0" smtClean="0"/>
              <a:t>.</a:t>
            </a:r>
          </a:p>
          <a:p>
            <a:pPr marL="228600" indent="-228600">
              <a:buNone/>
            </a:pPr>
            <a:endParaRPr lang="es-US" baseline="0" dirty="0" smtClean="0"/>
          </a:p>
          <a:p>
            <a:pPr marL="228600" indent="-228600">
              <a:buNone/>
            </a:pPr>
            <a:r>
              <a:rPr lang="es-US" baseline="0" dirty="0" smtClean="0"/>
              <a:t>Todas las pruebas realizadas se llevaron a cabo utilizando WEKA , la cual es una herramienta JAVA para realizar </a:t>
            </a:r>
            <a:r>
              <a:rPr lang="es-US" baseline="0" dirty="0" err="1" smtClean="0"/>
              <a:t>mineria</a:t>
            </a:r>
            <a:r>
              <a:rPr lang="es-US" baseline="0" dirty="0" smtClean="0"/>
              <a:t> de datos, proveyendo entre otras cosas los algoritmos de ap. De maquina utilizados en nuestro estudio. Como ya menciono esteban los algoritmos estudiados </a:t>
            </a:r>
            <a:r>
              <a:rPr lang="es-US" baseline="0" dirty="0" err="1" smtClean="0"/>
              <a:t>fuereon</a:t>
            </a:r>
            <a:r>
              <a:rPr lang="es-US" baseline="0" dirty="0" smtClean="0"/>
              <a:t> (</a:t>
            </a:r>
            <a:r>
              <a:rPr lang="es-AR" sz="800" kern="1200" dirty="0" smtClean="0">
                <a:solidFill>
                  <a:schemeClr val="tx1"/>
                </a:solidFill>
                <a:latin typeface="+mn-lt"/>
                <a:ea typeface="+mn-ea"/>
                <a:cs typeface="+mn-cs"/>
              </a:rPr>
              <a:t>Reg. Lineal, SVM, Redes neuronales, Arboles Modelo</a:t>
            </a:r>
            <a:r>
              <a:rPr lang="es-US" baseline="0" dirty="0" smtClean="0"/>
              <a:t>), y los modelos de instancia fueron los </a:t>
            </a:r>
            <a:r>
              <a:rPr lang="es-US" baseline="0" dirty="0" err="1" smtClean="0"/>
              <a:t>tambien</a:t>
            </a:r>
            <a:r>
              <a:rPr lang="es-US" baseline="0" dirty="0" smtClean="0"/>
              <a:t> descriptos por esteban </a:t>
            </a:r>
            <a:r>
              <a:rPr lang="es-US" baseline="0" dirty="0" err="1" smtClean="0"/>
              <a:t>recien</a:t>
            </a:r>
            <a:r>
              <a:rPr lang="es-US" baseline="0" dirty="0" smtClean="0"/>
              <a:t>.</a:t>
            </a:r>
          </a:p>
          <a:p>
            <a:pPr marL="228600" indent="-228600">
              <a:buNone/>
            </a:pPr>
            <a:endParaRPr lang="es-US" baseline="0" dirty="0" smtClean="0"/>
          </a:p>
          <a:p>
            <a:pPr marL="228600" indent="-228600">
              <a:buNone/>
            </a:pPr>
            <a:r>
              <a:rPr lang="es-US" baseline="0" dirty="0" smtClean="0"/>
              <a:t>Todos los algoritmos utilizados </a:t>
            </a:r>
            <a:r>
              <a:rPr lang="es-US" baseline="0" dirty="0" err="1" smtClean="0"/>
              <a:t>utilizados</a:t>
            </a:r>
            <a:r>
              <a:rPr lang="es-US" baseline="0" dirty="0" smtClean="0"/>
              <a:t> provistos por </a:t>
            </a:r>
            <a:r>
              <a:rPr lang="es-US" baseline="0" dirty="0" err="1" smtClean="0"/>
              <a:t>weka</a:t>
            </a:r>
            <a:r>
              <a:rPr lang="es-US" baseline="0" dirty="0" smtClean="0"/>
              <a:t> son parametrizables. Dado que no </a:t>
            </a:r>
            <a:r>
              <a:rPr lang="es-US" baseline="0" dirty="0" err="1" smtClean="0"/>
              <a:t>esxiste</a:t>
            </a:r>
            <a:r>
              <a:rPr lang="es-US" baseline="0" dirty="0" smtClean="0"/>
              <a:t> una base </a:t>
            </a:r>
            <a:r>
              <a:rPr lang="es-US" baseline="0" dirty="0" err="1" smtClean="0"/>
              <a:t>teorica</a:t>
            </a:r>
            <a:r>
              <a:rPr lang="es-US" baseline="0" dirty="0" smtClean="0"/>
              <a:t> completa para determinar los </a:t>
            </a:r>
            <a:r>
              <a:rPr lang="es-US" baseline="0" dirty="0" err="1" smtClean="0"/>
              <a:t>parametros</a:t>
            </a:r>
            <a:r>
              <a:rPr lang="es-US" baseline="0" dirty="0" smtClean="0"/>
              <a:t> </a:t>
            </a:r>
            <a:r>
              <a:rPr lang="es-US" baseline="0" dirty="0" err="1" smtClean="0"/>
              <a:t>optimos</a:t>
            </a:r>
            <a:r>
              <a:rPr lang="es-US" baseline="0" dirty="0" smtClean="0"/>
              <a:t>,  esta tarea fue realizada a prueba y error. </a:t>
            </a:r>
          </a:p>
          <a:p>
            <a:pPr marL="228600" indent="-228600">
              <a:buNone/>
            </a:pPr>
            <a:r>
              <a:rPr lang="es-US" baseline="0" dirty="0" smtClean="0"/>
              <a:t>Se utilizo </a:t>
            </a:r>
            <a:r>
              <a:rPr lang="es-US" baseline="0" dirty="0" err="1" smtClean="0"/>
              <a:t>validacion</a:t>
            </a:r>
            <a:r>
              <a:rPr lang="es-US" baseline="0" dirty="0" smtClean="0"/>
              <a:t> cruzada para probar cada uno del los algoritmos.</a:t>
            </a:r>
          </a:p>
          <a:p>
            <a:pPr marL="228600" indent="-228600">
              <a:buNone/>
            </a:pPr>
            <a:r>
              <a:rPr lang="es-US" baseline="0" dirty="0" err="1" smtClean="0"/>
              <a:t>Regresion</a:t>
            </a:r>
            <a:r>
              <a:rPr lang="es-US" baseline="0" dirty="0" smtClean="0"/>
              <a:t> lineal: la </a:t>
            </a:r>
            <a:r>
              <a:rPr lang="es-US" baseline="0" dirty="0" err="1" smtClean="0"/>
              <a:t>variacion</a:t>
            </a:r>
            <a:r>
              <a:rPr lang="es-US" baseline="0" dirty="0" smtClean="0"/>
              <a:t> de </a:t>
            </a:r>
            <a:r>
              <a:rPr lang="es-US" baseline="0" dirty="0" err="1" smtClean="0"/>
              <a:t>parametros</a:t>
            </a:r>
            <a:r>
              <a:rPr lang="es-US" baseline="0" dirty="0" smtClean="0"/>
              <a:t> no mostro </a:t>
            </a:r>
            <a:r>
              <a:rPr lang="es-US" baseline="0" dirty="0" err="1" smtClean="0"/>
              <a:t>mejorias</a:t>
            </a:r>
            <a:r>
              <a:rPr lang="es-US" baseline="0" dirty="0" smtClean="0"/>
              <a:t> por lo que lo valores por defecto fueron los utilizados</a:t>
            </a:r>
          </a:p>
          <a:p>
            <a:pPr marL="228600" indent="-228600">
              <a:buNone/>
            </a:pPr>
            <a:r>
              <a:rPr lang="es-US" baseline="0" dirty="0" smtClean="0"/>
              <a:t>Arboles modelo: la </a:t>
            </a:r>
            <a:r>
              <a:rPr lang="es-US" baseline="0" dirty="0" err="1" smtClean="0"/>
              <a:t>utilizacion</a:t>
            </a:r>
            <a:r>
              <a:rPr lang="es-US" baseline="0" dirty="0" smtClean="0"/>
              <a:t> de la </a:t>
            </a:r>
            <a:r>
              <a:rPr lang="es-US" baseline="0" dirty="0" err="1" smtClean="0"/>
              <a:t>opcion</a:t>
            </a:r>
            <a:r>
              <a:rPr lang="es-US" baseline="0" dirty="0" smtClean="0"/>
              <a:t> de poda mejoraba notoriamente el rendimiento, el resto de los </a:t>
            </a:r>
            <a:r>
              <a:rPr lang="es-US" baseline="0" dirty="0" err="1" smtClean="0"/>
              <a:t>parametros</a:t>
            </a:r>
            <a:r>
              <a:rPr lang="es-US" baseline="0" dirty="0" smtClean="0"/>
              <a:t> no fueron influyentes pro lo que se utilizaron sus valores por defecto</a:t>
            </a:r>
          </a:p>
          <a:p>
            <a:pPr marL="228600" indent="-228600">
              <a:buNone/>
            </a:pPr>
            <a:r>
              <a:rPr lang="es-US" baseline="0" dirty="0" smtClean="0"/>
              <a:t>Redes neuronales: se jugo mucho con su </a:t>
            </a:r>
            <a:r>
              <a:rPr lang="es-US" baseline="0" dirty="0" err="1" smtClean="0"/>
              <a:t>topologia</a:t>
            </a:r>
            <a:r>
              <a:rPr lang="es-US" baseline="0" dirty="0" smtClean="0"/>
              <a:t> (capas ocultas, nodos y conexiones). 1 capa oculta de 4 nodos presento los mejores resultados. </a:t>
            </a:r>
            <a:r>
              <a:rPr lang="es-US" baseline="0" dirty="0" err="1" smtClean="0"/>
              <a:t>Ademas</a:t>
            </a:r>
            <a:r>
              <a:rPr lang="es-US" baseline="0" dirty="0" smtClean="0"/>
              <a:t> se utilizo una taza de aprendizaje elevada junto con el </a:t>
            </a:r>
            <a:r>
              <a:rPr lang="es-US" baseline="0" dirty="0" err="1" smtClean="0"/>
              <a:t>parametro</a:t>
            </a:r>
            <a:r>
              <a:rPr lang="es-US" baseline="0" dirty="0" smtClean="0"/>
              <a:t> “</a:t>
            </a:r>
            <a:r>
              <a:rPr lang="es-US" baseline="0" dirty="0" err="1" smtClean="0"/>
              <a:t>decay</a:t>
            </a:r>
            <a:r>
              <a:rPr lang="es-US" baseline="0" dirty="0" smtClean="0"/>
              <a:t>”.</a:t>
            </a:r>
          </a:p>
          <a:p>
            <a:pPr marL="228600" indent="-228600">
              <a:buNone/>
            </a:pPr>
            <a:r>
              <a:rPr lang="es-US" baseline="0" dirty="0" smtClean="0"/>
              <a:t>SVM: el </a:t>
            </a:r>
            <a:r>
              <a:rPr lang="es-US" baseline="0" dirty="0" err="1" smtClean="0"/>
              <a:t>parametro</a:t>
            </a:r>
            <a:r>
              <a:rPr lang="es-US" baseline="0" dirty="0" smtClean="0"/>
              <a:t> mas influyente en este fue el </a:t>
            </a:r>
            <a:r>
              <a:rPr lang="es-US" baseline="0" dirty="0" err="1" smtClean="0"/>
              <a:t>alg</a:t>
            </a:r>
            <a:r>
              <a:rPr lang="es-US" baseline="0" dirty="0" smtClean="0"/>
              <a:t> de la </a:t>
            </a:r>
            <a:r>
              <a:rPr lang="es-US" baseline="0" dirty="0" err="1" smtClean="0"/>
              <a:t>funcion</a:t>
            </a:r>
            <a:r>
              <a:rPr lang="es-US" baseline="0" dirty="0" smtClean="0"/>
              <a:t> de kernel, la que mejores resultados mostro fue la </a:t>
            </a:r>
            <a:r>
              <a:rPr lang="es-US" baseline="0" dirty="0" err="1" smtClean="0"/>
              <a:t>Funcion</a:t>
            </a:r>
            <a:r>
              <a:rPr lang="es-US" baseline="0" dirty="0" smtClean="0"/>
              <a:t> Radial </a:t>
            </a:r>
            <a:r>
              <a:rPr lang="es-US" baseline="0" dirty="0" err="1" smtClean="0"/>
              <a:t>Basica</a:t>
            </a:r>
            <a:r>
              <a:rPr lang="es-US" baseline="0" dirty="0" smtClean="0"/>
              <a:t> (RBF) junto con un valor Gamma apropiado (0,5)</a:t>
            </a:r>
          </a:p>
        </p:txBody>
      </p:sp>
      <p:sp>
        <p:nvSpPr>
          <p:cNvPr id="4" name="3 Marcador de número de diapositiva"/>
          <p:cNvSpPr>
            <a:spLocks noGrp="1"/>
          </p:cNvSpPr>
          <p:nvPr>
            <p:ph type="sldNum" sz="quarter" idx="10"/>
          </p:nvPr>
        </p:nvSpPr>
        <p:spPr/>
        <p:txBody>
          <a:bodyPr/>
          <a:lstStyle/>
          <a:p>
            <a:fld id="{705F1E1A-BC64-4D15-8F19-F9D22DF3568A}" type="slidenum">
              <a:rPr lang="es-ES" smtClean="0"/>
              <a:pPr/>
              <a:t>30</a:t>
            </a:fld>
            <a:endParaRPr lang="es-E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lnSpcReduction="10000"/>
          </a:bodyPr>
          <a:lstStyle/>
          <a:p>
            <a:r>
              <a:rPr lang="es-US" dirty="0" smtClean="0"/>
              <a:t>Para</a:t>
            </a:r>
            <a:r>
              <a:rPr lang="es-US" baseline="0" dirty="0" smtClean="0"/>
              <a:t> la</a:t>
            </a:r>
            <a:r>
              <a:rPr lang="es-US" dirty="0" smtClean="0"/>
              <a:t> </a:t>
            </a:r>
            <a:r>
              <a:rPr lang="es-US" dirty="0" err="1" smtClean="0"/>
              <a:t>evaluacion</a:t>
            </a:r>
            <a:r>
              <a:rPr lang="es-US" dirty="0" smtClean="0"/>
              <a:t> de los clasificadores se</a:t>
            </a:r>
            <a:r>
              <a:rPr lang="es-US" baseline="0" dirty="0" smtClean="0"/>
              <a:t> utilizo la </a:t>
            </a:r>
            <a:r>
              <a:rPr lang="es-US" baseline="0" dirty="0" err="1" smtClean="0"/>
              <a:t>tecnica</a:t>
            </a:r>
            <a:r>
              <a:rPr lang="es-US" baseline="0" dirty="0" smtClean="0"/>
              <a:t> de </a:t>
            </a:r>
            <a:r>
              <a:rPr lang="es-US" baseline="0" dirty="0" err="1" smtClean="0"/>
              <a:t>validacion</a:t>
            </a:r>
            <a:r>
              <a:rPr lang="es-US" baseline="0" dirty="0" smtClean="0"/>
              <a:t> cruzada de 10 conjuntos. En cada </a:t>
            </a:r>
            <a:r>
              <a:rPr lang="es-US" baseline="0" dirty="0" err="1" smtClean="0"/>
              <a:t>evaluacion</a:t>
            </a:r>
            <a:r>
              <a:rPr lang="es-US" baseline="0" dirty="0" smtClean="0"/>
              <a:t> la </a:t>
            </a:r>
            <a:r>
              <a:rPr lang="es-US" baseline="0" dirty="0" err="1" smtClean="0"/>
              <a:t>validacion</a:t>
            </a:r>
            <a:r>
              <a:rPr lang="es-US" baseline="0" dirty="0" smtClean="0"/>
              <a:t> cruzada fue corrida 10 veces, en cada una se variaron las instancias que componen cada conjunto, finalmente la </a:t>
            </a:r>
            <a:r>
              <a:rPr lang="es-US" baseline="0" dirty="0" err="1" smtClean="0"/>
              <a:t>evaluacion</a:t>
            </a:r>
            <a:r>
              <a:rPr lang="es-US" baseline="0" dirty="0" smtClean="0"/>
              <a:t> final del clasificador consiste en el promedio de estas 10 corridas resultando en un clasificador mas confiable</a:t>
            </a:r>
          </a:p>
          <a:p>
            <a:endParaRPr lang="es-US" baseline="0" dirty="0" smtClean="0"/>
          </a:p>
          <a:p>
            <a:r>
              <a:rPr lang="es-US" dirty="0" smtClean="0"/>
              <a:t>Para evaluar</a:t>
            </a:r>
            <a:r>
              <a:rPr lang="es-US" baseline="0" dirty="0" smtClean="0"/>
              <a:t> el desempeño de los clasificadores los que se hace es utilizar instancias de prueba cuya clase se conoce y realizar la </a:t>
            </a:r>
            <a:r>
              <a:rPr lang="es-US" baseline="0" dirty="0" err="1" smtClean="0"/>
              <a:t>predicicon</a:t>
            </a:r>
            <a:r>
              <a:rPr lang="es-US" baseline="0" dirty="0" smtClean="0"/>
              <a:t> de dicha clase, luego se compara el valor predicho contra  el valor real. Repitiendo esto con un conjunto de instancias significante y utilizando indicadores </a:t>
            </a:r>
            <a:r>
              <a:rPr lang="es-US" baseline="0" dirty="0" err="1" smtClean="0"/>
              <a:t>estadisticos</a:t>
            </a:r>
            <a:r>
              <a:rPr lang="es-US" baseline="0" dirty="0" smtClean="0"/>
              <a:t> podemos determinar el rendimiento del clasificador y compararlo con otros.</a:t>
            </a:r>
          </a:p>
          <a:p>
            <a:endParaRPr lang="es-US" baseline="0" dirty="0" smtClean="0"/>
          </a:p>
          <a:p>
            <a:r>
              <a:rPr lang="es-US" baseline="0" dirty="0" smtClean="0"/>
              <a:t>Las </a:t>
            </a:r>
            <a:r>
              <a:rPr lang="es-US" baseline="0" dirty="0" err="1" smtClean="0"/>
              <a:t>metricas</a:t>
            </a:r>
            <a:r>
              <a:rPr lang="es-US" baseline="0" dirty="0" smtClean="0"/>
              <a:t> evaluadas fueron :</a:t>
            </a:r>
          </a:p>
          <a:p>
            <a:r>
              <a:rPr lang="es-US" baseline="0" dirty="0" err="1" smtClean="0"/>
              <a:t>Correlacion</a:t>
            </a:r>
            <a:r>
              <a:rPr lang="es-US" baseline="0" dirty="0" smtClean="0"/>
              <a:t> : la cual nos indica el grado de </a:t>
            </a:r>
            <a:r>
              <a:rPr lang="es-US" baseline="0" dirty="0" err="1" smtClean="0"/>
              <a:t>relacion</a:t>
            </a:r>
            <a:r>
              <a:rPr lang="es-US" baseline="0" dirty="0" smtClean="0"/>
              <a:t> entre el valor predicho y el verdadero. Esta toma un valor entre -1 y 1 donde los extremos denotan un alto grado de </a:t>
            </a:r>
            <a:r>
              <a:rPr lang="es-US" baseline="0" dirty="0" err="1" smtClean="0"/>
              <a:t>correlacion</a:t>
            </a:r>
            <a:r>
              <a:rPr lang="es-US" baseline="0" dirty="0" smtClean="0"/>
              <a:t>, lo cual es bueno, mientras que los valores cercanos a cero denotan baja </a:t>
            </a:r>
            <a:r>
              <a:rPr lang="es-US" baseline="0" dirty="0" err="1" smtClean="0"/>
              <a:t>correlacion</a:t>
            </a:r>
            <a:r>
              <a:rPr lang="es-US" baseline="0" dirty="0" smtClean="0"/>
              <a:t>.</a:t>
            </a:r>
          </a:p>
          <a:p>
            <a:r>
              <a:rPr lang="es-US" baseline="0" dirty="0" smtClean="0"/>
              <a:t>MAE: El error absoluto medio indica el promedio de la diferencia entre el valor predicho y el real. Mientras menor sea este valor mejor </a:t>
            </a:r>
            <a:r>
              <a:rPr lang="es-US" baseline="0" dirty="0" err="1" smtClean="0"/>
              <a:t>sera</a:t>
            </a:r>
            <a:r>
              <a:rPr lang="es-US" baseline="0" dirty="0" smtClean="0"/>
              <a:t> el rendimiento del clasificador.</a:t>
            </a:r>
          </a:p>
          <a:p>
            <a:endParaRPr lang="es-US" baseline="0" dirty="0" smtClean="0"/>
          </a:p>
          <a:p>
            <a:r>
              <a:rPr lang="es-US" baseline="0" dirty="0" smtClean="0"/>
              <a:t>Modelos de instancia: Como dijo </a:t>
            </a:r>
            <a:r>
              <a:rPr lang="es-US" baseline="0" dirty="0" err="1" smtClean="0"/>
              <a:t>estebna</a:t>
            </a:r>
            <a:r>
              <a:rPr lang="es-US" baseline="0" dirty="0" smtClean="0"/>
              <a:t> hace un ratito , se experimentaron con diferentes modelos de instancia buscando los atributos que mejores resultados generaban.</a:t>
            </a:r>
            <a:endParaRPr lang="es-ES" dirty="0"/>
          </a:p>
        </p:txBody>
      </p:sp>
      <p:sp>
        <p:nvSpPr>
          <p:cNvPr id="4" name="3 Marcador de número de diapositiva"/>
          <p:cNvSpPr>
            <a:spLocks noGrp="1"/>
          </p:cNvSpPr>
          <p:nvPr>
            <p:ph type="sldNum" sz="quarter" idx="10"/>
          </p:nvPr>
        </p:nvSpPr>
        <p:spPr/>
        <p:txBody>
          <a:bodyPr/>
          <a:lstStyle/>
          <a:p>
            <a:fld id="{705F1E1A-BC64-4D15-8F19-F9D22DF3568A}" type="slidenum">
              <a:rPr lang="es-ES" smtClean="0"/>
              <a:pPr/>
              <a:t>31</a:t>
            </a:fld>
            <a:endParaRPr lang="es-E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US" dirty="0" smtClean="0"/>
              <a:t>En la imagen</a:t>
            </a:r>
            <a:r>
              <a:rPr lang="es-US" baseline="0" dirty="0" smtClean="0"/>
              <a:t> de Oahu vemos los distintos puntos del modelo que rodean a la isla, junto con las olas que utilizamos en nuestro estudio. Estos fueron los que elegimos en primera </a:t>
            </a:r>
            <a:r>
              <a:rPr lang="es-US" baseline="0" dirty="0" err="1" smtClean="0"/>
              <a:t>instacia</a:t>
            </a:r>
            <a:r>
              <a:rPr lang="es-US" baseline="0" dirty="0" smtClean="0"/>
              <a:t> para evaluar cual se iba a utilizar para entrenar un clasificador para cada ola dado que son los mas cercanos a las distintas costas que presenta la isla.</a:t>
            </a:r>
            <a:endParaRPr lang="es-US" dirty="0" smtClean="0"/>
          </a:p>
          <a:p>
            <a:endParaRPr lang="es-US" dirty="0" smtClean="0"/>
          </a:p>
          <a:p>
            <a:r>
              <a:rPr lang="es-US" dirty="0" smtClean="0"/>
              <a:t>Para elegir</a:t>
            </a:r>
            <a:r>
              <a:rPr lang="es-US" baseline="0" dirty="0" smtClean="0"/>
              <a:t> el </a:t>
            </a:r>
            <a:r>
              <a:rPr lang="es-US" baseline="0" dirty="0" err="1" smtClean="0"/>
              <a:t>gridpoint</a:t>
            </a:r>
            <a:r>
              <a:rPr lang="es-US" baseline="0" dirty="0" smtClean="0"/>
              <a:t> a utilizar para entrenar cada una de las olas del estudio lo que hicimos fue entrenar por cada ola 4 clasificadores (uno por cada </a:t>
            </a:r>
            <a:r>
              <a:rPr lang="es-US" baseline="0" dirty="0" err="1" smtClean="0"/>
              <a:t>Gridpoint</a:t>
            </a:r>
            <a:r>
              <a:rPr lang="es-US" baseline="0" dirty="0" smtClean="0"/>
              <a:t> que se ve en la figura). Finalmente utilizando las </a:t>
            </a:r>
            <a:r>
              <a:rPr lang="es-US" baseline="0" dirty="0" err="1" smtClean="0"/>
              <a:t>metricas</a:t>
            </a:r>
            <a:r>
              <a:rPr lang="es-US" baseline="0" dirty="0" smtClean="0"/>
              <a:t> de </a:t>
            </a:r>
            <a:r>
              <a:rPr lang="es-US" baseline="0" dirty="0" err="1" smtClean="0"/>
              <a:t>evaluacion</a:t>
            </a:r>
            <a:r>
              <a:rPr lang="es-US" baseline="0" dirty="0" smtClean="0"/>
              <a:t> comentadas antes, elegimos el que mejores resultados mostro para cada ola, como se ve en la tabla. Esto a su vez lo hicimos con 2 o 3 modelos de instancia distintos, y todos daban resultados similares</a:t>
            </a:r>
          </a:p>
          <a:p>
            <a:r>
              <a:rPr lang="es-US" baseline="0" dirty="0" smtClean="0"/>
              <a:t>La tabla muestra los resultados con uno de ellos usando SVM.</a:t>
            </a:r>
          </a:p>
          <a:p>
            <a:endParaRPr lang="es-US" baseline="0" dirty="0" smtClean="0"/>
          </a:p>
          <a:p>
            <a:r>
              <a:rPr lang="es-US" baseline="0" dirty="0" smtClean="0"/>
              <a:t>Entre otras pruebas, como ya dijo esteban, se entrenaron clasificadores utilizando mas de un </a:t>
            </a:r>
            <a:r>
              <a:rPr lang="es-US" baseline="0" dirty="0" err="1" smtClean="0"/>
              <a:t>gridpoint</a:t>
            </a:r>
            <a:r>
              <a:rPr lang="es-US" baseline="0" dirty="0" smtClean="0"/>
              <a:t> para una ola especifica, pero dado que los resultados no fueron buenos, esta estrategia la descartamos tempranamente.</a:t>
            </a:r>
            <a:endParaRPr lang="es-ES" dirty="0"/>
          </a:p>
        </p:txBody>
      </p:sp>
      <p:sp>
        <p:nvSpPr>
          <p:cNvPr id="4" name="3 Marcador de número de diapositiva"/>
          <p:cNvSpPr>
            <a:spLocks noGrp="1"/>
          </p:cNvSpPr>
          <p:nvPr>
            <p:ph type="sldNum" sz="quarter" idx="10"/>
          </p:nvPr>
        </p:nvSpPr>
        <p:spPr/>
        <p:txBody>
          <a:bodyPr/>
          <a:lstStyle/>
          <a:p>
            <a:fld id="{705F1E1A-BC64-4D15-8F19-F9D22DF3568A}" type="slidenum">
              <a:rPr lang="es-ES" smtClean="0"/>
              <a:pPr/>
              <a:t>32</a:t>
            </a:fld>
            <a:endParaRPr lang="es-E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US" dirty="0" smtClean="0"/>
              <a:t>Finalmente</a:t>
            </a:r>
            <a:r>
              <a:rPr lang="es-US" baseline="0" dirty="0" smtClean="0"/>
              <a:t> el ultimo aspecto a tener en cuenta para en esta fase de </a:t>
            </a:r>
            <a:r>
              <a:rPr lang="es-US" baseline="0" dirty="0" err="1" smtClean="0"/>
              <a:t>experimentacion</a:t>
            </a:r>
            <a:r>
              <a:rPr lang="es-US" baseline="0" dirty="0" smtClean="0"/>
              <a:t> para obtener el clasificador optimo, fue el tamaño del conjunto de entrenamiento optimo para entrenar el clasificador. Se hicieron numerosas pruebas usando una SVM con conjuntos de 5, 50, 100, 200, 500, 1000, 2000 … instancias evaluando nuevamente los resultados en </a:t>
            </a:r>
            <a:r>
              <a:rPr lang="es-US" baseline="0" dirty="0" err="1" smtClean="0"/>
              <a:t>terminos</a:t>
            </a:r>
            <a:r>
              <a:rPr lang="es-US" baseline="0" dirty="0" smtClean="0"/>
              <a:t> de </a:t>
            </a:r>
            <a:r>
              <a:rPr lang="es-US" baseline="0" dirty="0" err="1" smtClean="0"/>
              <a:t>correlacion</a:t>
            </a:r>
            <a:r>
              <a:rPr lang="es-US" baseline="0" dirty="0" smtClean="0"/>
              <a:t> y MAE. </a:t>
            </a:r>
          </a:p>
          <a:p>
            <a:endParaRPr lang="es-US" baseline="0" dirty="0" smtClean="0"/>
          </a:p>
          <a:p>
            <a:r>
              <a:rPr lang="es-US" baseline="0" dirty="0" smtClean="0"/>
              <a:t>En todos los casos se noto que a medida que se incrementaba el tamaño del conjunto de instancias de entrenamiento, mejoraba el rendimiento del clasificador resultante, hasta alcanzar un tamaño en el cual “converge”.</a:t>
            </a:r>
            <a:endParaRPr lang="es-ES" dirty="0"/>
          </a:p>
        </p:txBody>
      </p:sp>
      <p:sp>
        <p:nvSpPr>
          <p:cNvPr id="4" name="3 Marcador de número de diapositiva"/>
          <p:cNvSpPr>
            <a:spLocks noGrp="1"/>
          </p:cNvSpPr>
          <p:nvPr>
            <p:ph type="sldNum" sz="quarter" idx="10"/>
          </p:nvPr>
        </p:nvSpPr>
        <p:spPr/>
        <p:txBody>
          <a:bodyPr/>
          <a:lstStyle/>
          <a:p>
            <a:fld id="{705F1E1A-BC64-4D15-8F19-F9D22DF3568A}" type="slidenum">
              <a:rPr lang="es-ES" smtClean="0"/>
              <a:pPr/>
              <a:t>33</a:t>
            </a:fld>
            <a:endParaRPr lang="es-E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US" dirty="0" err="1" smtClean="0"/>
              <a:t>Graficamente</a:t>
            </a:r>
            <a:r>
              <a:rPr lang="es-US" baseline="0" dirty="0" smtClean="0"/>
              <a:t> vemos como se van ajustando los valores de </a:t>
            </a:r>
            <a:r>
              <a:rPr lang="es-US" baseline="0" dirty="0" err="1" smtClean="0"/>
              <a:t>correlacion</a:t>
            </a:r>
            <a:r>
              <a:rPr lang="es-US" baseline="0" dirty="0" smtClean="0"/>
              <a:t> y MAE para cada una de las olas estudiadas a medida que agrandamos el conjunto de entrenamiento. Se ven cambios abruptos a medida que alcanzamos las 100 instancias que luego se va </a:t>
            </a:r>
            <a:r>
              <a:rPr lang="es-US" baseline="0" dirty="0" err="1" smtClean="0"/>
              <a:t>atenueando</a:t>
            </a:r>
            <a:r>
              <a:rPr lang="es-US" baseline="0" dirty="0" smtClean="0"/>
              <a:t> a medida que aumentamos aun mas el tamaño de los conjuntos.</a:t>
            </a:r>
          </a:p>
          <a:p>
            <a:endParaRPr lang="es-US" baseline="0" dirty="0" smtClean="0"/>
          </a:p>
          <a:p>
            <a:r>
              <a:rPr lang="es-US" baseline="0" dirty="0" smtClean="0"/>
              <a:t>En las imágenes se ve que para Sunset, Makaha  y Makapuu se alcanza estabilizar el rendimiento a partir de las 200 instancias aproximadamente (equivalente a 6 meses de observaciones </a:t>
            </a:r>
            <a:r>
              <a:rPr lang="es-US" baseline="0" dirty="0" err="1" smtClean="0"/>
              <a:t>aprox</a:t>
            </a:r>
            <a:r>
              <a:rPr lang="es-US" baseline="0" dirty="0" smtClean="0"/>
              <a:t>), mientras que Diamond head y Ala </a:t>
            </a:r>
            <a:r>
              <a:rPr lang="es-US" baseline="0" dirty="0" err="1" smtClean="0"/>
              <a:t>moana</a:t>
            </a:r>
            <a:r>
              <a:rPr lang="es-US" baseline="0" dirty="0" smtClean="0"/>
              <a:t> se estabilizan aproximadamente a partir de las 600 instancias, entre 12 y 24 meses de observaciones.</a:t>
            </a:r>
          </a:p>
          <a:p>
            <a:endParaRPr lang="es-US" baseline="0" dirty="0" smtClean="0"/>
          </a:p>
          <a:p>
            <a:r>
              <a:rPr lang="es-US" baseline="0" dirty="0" smtClean="0"/>
              <a:t>Estos </a:t>
            </a:r>
            <a:r>
              <a:rPr lang="es-US" baseline="0" dirty="0" err="1" smtClean="0"/>
              <a:t>graficos</a:t>
            </a:r>
            <a:r>
              <a:rPr lang="es-US" baseline="0" dirty="0" smtClean="0"/>
              <a:t> representan clasificadores del tipo SVM que como vamos a ver a </a:t>
            </a:r>
            <a:r>
              <a:rPr lang="es-US" baseline="0" dirty="0" err="1" smtClean="0"/>
              <a:t>continuacion</a:t>
            </a:r>
            <a:r>
              <a:rPr lang="es-US" baseline="0" dirty="0" smtClean="0"/>
              <a:t> fue el que resulto optimo luego de las pruebas..</a:t>
            </a:r>
          </a:p>
          <a:p>
            <a:endParaRPr lang="es-US" baseline="0" dirty="0" smtClean="0"/>
          </a:p>
          <a:p>
            <a:endParaRPr lang="es-ES" dirty="0"/>
          </a:p>
        </p:txBody>
      </p:sp>
      <p:sp>
        <p:nvSpPr>
          <p:cNvPr id="4" name="3 Marcador de número de diapositiva"/>
          <p:cNvSpPr>
            <a:spLocks noGrp="1"/>
          </p:cNvSpPr>
          <p:nvPr>
            <p:ph type="sldNum" sz="quarter" idx="10"/>
          </p:nvPr>
        </p:nvSpPr>
        <p:spPr/>
        <p:txBody>
          <a:bodyPr/>
          <a:lstStyle/>
          <a:p>
            <a:fld id="{705F1E1A-BC64-4D15-8F19-F9D22DF3568A}" type="slidenum">
              <a:rPr lang="es-ES" smtClean="0"/>
              <a:pPr/>
              <a:t>34</a:t>
            </a:fld>
            <a:endParaRPr lang="es-E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US" dirty="0" smtClean="0"/>
              <a:t>Una</a:t>
            </a:r>
            <a:r>
              <a:rPr lang="es-US" baseline="0" dirty="0" smtClean="0"/>
              <a:t> vez que tenemos todo claro, es decir, conocemos las olas que vamos a estudiar y disponemos </a:t>
            </a:r>
            <a:r>
              <a:rPr lang="es-US" baseline="0" dirty="0" err="1" smtClean="0"/>
              <a:t>informacion</a:t>
            </a:r>
            <a:r>
              <a:rPr lang="es-US" baseline="0" dirty="0" smtClean="0"/>
              <a:t> </a:t>
            </a:r>
            <a:r>
              <a:rPr lang="es-US" baseline="0" dirty="0" err="1" smtClean="0"/>
              <a:t>historica</a:t>
            </a:r>
            <a:r>
              <a:rPr lang="es-US" baseline="0" dirty="0" smtClean="0"/>
              <a:t> suficiente acerca de la altura de la ola (2 años), tenemos la </a:t>
            </a:r>
            <a:r>
              <a:rPr lang="es-US" baseline="0" dirty="0" err="1" smtClean="0"/>
              <a:t>implementacion</a:t>
            </a:r>
            <a:r>
              <a:rPr lang="es-US" baseline="0" dirty="0" smtClean="0"/>
              <a:t> de los algoritmos de </a:t>
            </a:r>
            <a:r>
              <a:rPr lang="es-US" baseline="0" dirty="0" err="1" smtClean="0"/>
              <a:t>ap</a:t>
            </a:r>
            <a:r>
              <a:rPr lang="es-US" baseline="0" dirty="0" smtClean="0"/>
              <a:t> de maquina a utilizar (en nuestro caso usando WEKA), tenemos definidos un conjunto de modelos de instancia, disponemos de </a:t>
            </a:r>
            <a:r>
              <a:rPr lang="es-US" baseline="0" dirty="0" err="1" smtClean="0"/>
              <a:t>metricas</a:t>
            </a:r>
            <a:r>
              <a:rPr lang="es-US" baseline="0" dirty="0" smtClean="0"/>
              <a:t> para evaluar el rendimiento de los clasificadores resultantes, tenemos historial con </a:t>
            </a:r>
            <a:r>
              <a:rPr lang="es-US" baseline="0" dirty="0" err="1" smtClean="0"/>
              <a:t>informacion</a:t>
            </a:r>
            <a:r>
              <a:rPr lang="es-US" baseline="0" dirty="0" smtClean="0"/>
              <a:t> de altamar de los mismos </a:t>
            </a:r>
            <a:r>
              <a:rPr lang="es-US" baseline="0" dirty="0" err="1" smtClean="0"/>
              <a:t>dias</a:t>
            </a:r>
            <a:r>
              <a:rPr lang="es-US" baseline="0" dirty="0" smtClean="0"/>
              <a:t> en que tenemos las observaciones visuales costeras, y tenemos definido el tamaño del conjunto de instancias de entrenamiento optimo, estamos en condiciones de combinar todos los algoritmos de </a:t>
            </a:r>
            <a:r>
              <a:rPr lang="es-US" baseline="0" dirty="0" err="1" smtClean="0"/>
              <a:t>ap</a:t>
            </a:r>
            <a:r>
              <a:rPr lang="es-US" baseline="0" dirty="0" smtClean="0"/>
              <a:t> de maquina con los diferentes modelos de instancia, para cada playa con el fin de obtener, luego de evaluarlos </a:t>
            </a:r>
            <a:r>
              <a:rPr lang="es-US" baseline="0" dirty="0" err="1" smtClean="0"/>
              <a:t>estadisticamente</a:t>
            </a:r>
            <a:r>
              <a:rPr lang="es-US" baseline="0" dirty="0" smtClean="0"/>
              <a:t> cual es la </a:t>
            </a:r>
            <a:r>
              <a:rPr lang="es-US" baseline="0" dirty="0" err="1" smtClean="0"/>
              <a:t>combinacion</a:t>
            </a:r>
            <a:r>
              <a:rPr lang="es-US" baseline="0" dirty="0" smtClean="0"/>
              <a:t> optima algoritmo/modelo de instancia, para poder generar clasificadores especializados para cualquier otra ola que se quiera estudiar.</a:t>
            </a:r>
            <a:endParaRPr lang="es-ES" dirty="0"/>
          </a:p>
        </p:txBody>
      </p:sp>
      <p:sp>
        <p:nvSpPr>
          <p:cNvPr id="4" name="3 Marcador de número de diapositiva"/>
          <p:cNvSpPr>
            <a:spLocks noGrp="1"/>
          </p:cNvSpPr>
          <p:nvPr>
            <p:ph type="sldNum" sz="quarter" idx="10"/>
          </p:nvPr>
        </p:nvSpPr>
        <p:spPr/>
        <p:txBody>
          <a:bodyPr/>
          <a:lstStyle/>
          <a:p>
            <a:fld id="{705F1E1A-BC64-4D15-8F19-F9D22DF3568A}" type="slidenum">
              <a:rPr lang="es-ES" smtClean="0"/>
              <a:pPr/>
              <a:t>35</a:t>
            </a:fld>
            <a:endParaRPr lang="es-E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lnSpcReduction="10000"/>
          </a:bodyPr>
          <a:lstStyle/>
          <a:p>
            <a:r>
              <a:rPr lang="es-US" dirty="0" smtClean="0"/>
              <a:t>Esta tabla resume</a:t>
            </a:r>
            <a:r>
              <a:rPr lang="es-US" baseline="0" dirty="0" smtClean="0"/>
              <a:t> todas las tablas de la </a:t>
            </a:r>
            <a:r>
              <a:rPr lang="es-US" baseline="0" dirty="0" err="1" smtClean="0"/>
              <a:t>seccion</a:t>
            </a:r>
            <a:r>
              <a:rPr lang="es-US" baseline="0" dirty="0" smtClean="0"/>
              <a:t> de resultados generales en el informe. Muestra </a:t>
            </a:r>
            <a:r>
              <a:rPr lang="es-US" baseline="0" dirty="0" err="1" smtClean="0"/>
              <a:t>unicamente</a:t>
            </a:r>
            <a:r>
              <a:rPr lang="es-US" baseline="0" dirty="0" smtClean="0"/>
              <a:t> las combinaciones optimas de </a:t>
            </a:r>
            <a:r>
              <a:rPr lang="es-US" baseline="0" dirty="0" err="1" smtClean="0"/>
              <a:t>alg</a:t>
            </a:r>
            <a:r>
              <a:rPr lang="es-US" baseline="0" dirty="0" smtClean="0"/>
              <a:t> de </a:t>
            </a:r>
            <a:r>
              <a:rPr lang="es-US" baseline="0" dirty="0" err="1" smtClean="0"/>
              <a:t>ap</a:t>
            </a:r>
            <a:r>
              <a:rPr lang="es-US" baseline="0" dirty="0" smtClean="0"/>
              <a:t> de </a:t>
            </a:r>
            <a:r>
              <a:rPr lang="es-US" baseline="0" dirty="0" err="1" smtClean="0"/>
              <a:t>maq</a:t>
            </a:r>
            <a:r>
              <a:rPr lang="es-US" baseline="0" dirty="0" smtClean="0"/>
              <a:t> y modelo de </a:t>
            </a:r>
            <a:r>
              <a:rPr lang="es-US" baseline="0" dirty="0" err="1" smtClean="0"/>
              <a:t>instacia</a:t>
            </a:r>
            <a:r>
              <a:rPr lang="es-US" baseline="0" dirty="0" smtClean="0"/>
              <a:t> para cada playa. En todas las olas salve Makapuu vemos que el algoritmos mas eficiente son SVM, </a:t>
            </a:r>
            <a:r>
              <a:rPr lang="es-US" baseline="0" dirty="0" err="1" smtClean="0"/>
              <a:t>mierntras</a:t>
            </a:r>
            <a:r>
              <a:rPr lang="es-US" baseline="0" dirty="0" smtClean="0"/>
              <a:t> que esta ultima presenta como segunda mejor </a:t>
            </a:r>
            <a:r>
              <a:rPr lang="es-US" baseline="0" dirty="0" err="1" smtClean="0"/>
              <a:t>combinacion</a:t>
            </a:r>
            <a:r>
              <a:rPr lang="es-US" baseline="0" dirty="0" smtClean="0"/>
              <a:t> el algoritmo de </a:t>
            </a:r>
            <a:r>
              <a:rPr lang="es-US" baseline="0" dirty="0" err="1" smtClean="0"/>
              <a:t>Arbol</a:t>
            </a:r>
            <a:r>
              <a:rPr lang="es-US" baseline="0" dirty="0" smtClean="0"/>
              <a:t> Modelo.</a:t>
            </a:r>
            <a:r>
              <a:rPr lang="es-ES" baseline="0" dirty="0" smtClean="0"/>
              <a:t> De esta tabla resulta </a:t>
            </a:r>
            <a:r>
              <a:rPr lang="es-ES" baseline="0" dirty="0" err="1" smtClean="0"/>
              <a:t>facil</a:t>
            </a:r>
            <a:r>
              <a:rPr lang="es-ES" baseline="0" dirty="0" smtClean="0"/>
              <a:t> concluir que las SVM es el algoritmo mas eficiente de nuestro estudio y por ende el que usamos finalmente en el sistema desarrollado.</a:t>
            </a:r>
          </a:p>
          <a:p>
            <a:endParaRPr lang="es-US" baseline="0" dirty="0" smtClean="0"/>
          </a:p>
          <a:p>
            <a:r>
              <a:rPr lang="es-US" baseline="0" dirty="0" smtClean="0"/>
              <a:t>Falta determinar el modelo de instancia optimo. De la misma tabla vemos que </a:t>
            </a:r>
            <a:r>
              <a:rPr lang="es-US" baseline="0" dirty="0" err="1" smtClean="0"/>
              <a:t>ne</a:t>
            </a:r>
            <a:r>
              <a:rPr lang="es-US" baseline="0" dirty="0" smtClean="0"/>
              <a:t> las playas Ala Moana y Diamond y Makapuu , WW3Last3DaysStrategy es el optimo, mientras que en Sunset y Makaha es el segundo mejor. Como nuestro objetivo es elegir el algoritmo optimo en general para todas nuestras pruebas, con quedamos con WW3Last3DaysStrategy  como uno de los mas eficientes todos los casos.</a:t>
            </a:r>
          </a:p>
          <a:p>
            <a:endParaRPr lang="es-US" baseline="0" dirty="0" smtClean="0"/>
          </a:p>
          <a:p>
            <a:r>
              <a:rPr lang="es-US" baseline="0" dirty="0" smtClean="0"/>
              <a:t>De esta manera concluimos que la </a:t>
            </a:r>
            <a:r>
              <a:rPr lang="es-US" baseline="0" dirty="0" err="1" smtClean="0"/>
              <a:t>ocmbinacion</a:t>
            </a:r>
            <a:r>
              <a:rPr lang="es-US" baseline="0" dirty="0" smtClean="0"/>
              <a:t> optima clasificador/modelo es SVM/WW3Last3DaysStrategy</a:t>
            </a:r>
          </a:p>
          <a:p>
            <a:endParaRPr lang="es-US" baseline="0" dirty="0" smtClean="0"/>
          </a:p>
          <a:p>
            <a:r>
              <a:rPr lang="es-US" baseline="0" dirty="0" smtClean="0"/>
              <a:t>Algo para remarcar que no aparece en la tabla porque solo mostramos los mejores resultados para cada ola, fue que los algoritmos no </a:t>
            </a:r>
            <a:r>
              <a:rPr lang="es-US" baseline="0" dirty="0" err="1" smtClean="0"/>
              <a:t>lienales</a:t>
            </a:r>
            <a:r>
              <a:rPr lang="es-US" baseline="0" dirty="0" smtClean="0"/>
              <a:t> presentaron mucho mejores resultados que el de </a:t>
            </a:r>
            <a:r>
              <a:rPr lang="es-US" baseline="0" dirty="0" err="1" smtClean="0"/>
              <a:t>regresion</a:t>
            </a:r>
            <a:r>
              <a:rPr lang="es-US" baseline="0" dirty="0" smtClean="0"/>
              <a:t> lineal. </a:t>
            </a:r>
          </a:p>
          <a:p>
            <a:r>
              <a:rPr lang="es-US" baseline="0" dirty="0" smtClean="0"/>
              <a:t>Es </a:t>
            </a:r>
            <a:r>
              <a:rPr lang="es-US" baseline="0" dirty="0" err="1" smtClean="0"/>
              <a:t>comun</a:t>
            </a:r>
            <a:r>
              <a:rPr lang="es-US" baseline="0" dirty="0" smtClean="0"/>
              <a:t> que cuando las lecturas en altamar son similares en su </a:t>
            </a:r>
            <a:r>
              <a:rPr lang="es-US" baseline="0" dirty="0" err="1" smtClean="0"/>
              <a:t>mayoria</a:t>
            </a:r>
            <a:r>
              <a:rPr lang="es-US" baseline="0" dirty="0" smtClean="0"/>
              <a:t> a las observaciones visuales, la diferencia de </a:t>
            </a:r>
            <a:r>
              <a:rPr lang="es-US" baseline="0" dirty="0" err="1" smtClean="0"/>
              <a:t>performnace</a:t>
            </a:r>
            <a:r>
              <a:rPr lang="es-US" baseline="0" dirty="0" smtClean="0"/>
              <a:t> de ambos tipos de algoritmos (lineales y no lineales) sea muy pequeña (en estos </a:t>
            </a:r>
            <a:r>
              <a:rPr lang="es-US" baseline="0" dirty="0" err="1" smtClean="0"/>
              <a:t>casso</a:t>
            </a:r>
            <a:r>
              <a:rPr lang="es-US" baseline="0" dirty="0" smtClean="0"/>
              <a:t> no hay mucho que predecir), caso contrario, la diferencia de performance entre ambos tipos de algoritmos se hace muy notoria siendo mucho mas efectivos los no lineales. Esto se puede ver en olas como la de Sunset y Makaha (ambos tipos de </a:t>
            </a:r>
            <a:r>
              <a:rPr lang="es-US" baseline="0" dirty="0" err="1" smtClean="0"/>
              <a:t>alg</a:t>
            </a:r>
            <a:r>
              <a:rPr lang="es-US" baseline="0" dirty="0" smtClean="0"/>
              <a:t> resultan similares) , o en Makapuu, DH o Ala </a:t>
            </a:r>
            <a:r>
              <a:rPr lang="es-US" baseline="0" dirty="0" err="1" smtClean="0"/>
              <a:t>moana</a:t>
            </a:r>
            <a:r>
              <a:rPr lang="es-US" baseline="0" dirty="0" smtClean="0"/>
              <a:t> en el cual la diferencia entre ambos tipos es muy notoria.</a:t>
            </a:r>
          </a:p>
        </p:txBody>
      </p:sp>
      <p:sp>
        <p:nvSpPr>
          <p:cNvPr id="4" name="3 Marcador de número de diapositiva"/>
          <p:cNvSpPr>
            <a:spLocks noGrp="1"/>
          </p:cNvSpPr>
          <p:nvPr>
            <p:ph type="sldNum" sz="quarter" idx="10"/>
          </p:nvPr>
        </p:nvSpPr>
        <p:spPr/>
        <p:txBody>
          <a:bodyPr/>
          <a:lstStyle/>
          <a:p>
            <a:fld id="{705F1E1A-BC64-4D15-8F19-F9D22DF3568A}" type="slidenum">
              <a:rPr lang="es-ES" smtClean="0"/>
              <a:pPr/>
              <a:t>36</a:t>
            </a:fld>
            <a:endParaRPr lang="es-E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US" dirty="0" smtClean="0"/>
              <a:t>Una vez que elegimos</a:t>
            </a:r>
            <a:r>
              <a:rPr lang="es-US" baseline="0" dirty="0" smtClean="0"/>
              <a:t> la </a:t>
            </a:r>
            <a:r>
              <a:rPr lang="es-US" baseline="0" dirty="0" err="1" smtClean="0"/>
              <a:t>combinacion</a:t>
            </a:r>
            <a:r>
              <a:rPr lang="es-US" baseline="0" dirty="0" smtClean="0"/>
              <a:t> optima de </a:t>
            </a:r>
            <a:r>
              <a:rPr lang="es-US" baseline="0" dirty="0" err="1" smtClean="0"/>
              <a:t>alg</a:t>
            </a:r>
            <a:r>
              <a:rPr lang="es-US" baseline="0" dirty="0" smtClean="0"/>
              <a:t> de </a:t>
            </a:r>
            <a:r>
              <a:rPr lang="es-US" baseline="0" dirty="0" err="1" smtClean="0"/>
              <a:t>ap</a:t>
            </a:r>
            <a:r>
              <a:rPr lang="es-US" baseline="0" dirty="0" smtClean="0"/>
              <a:t> de </a:t>
            </a:r>
            <a:r>
              <a:rPr lang="es-US" baseline="0" dirty="0" err="1" smtClean="0"/>
              <a:t>maq</a:t>
            </a:r>
            <a:r>
              <a:rPr lang="es-US" baseline="0" dirty="0" smtClean="0"/>
              <a:t> y modelo de instancia, utilizamos esta misma para evaluar cada una de las olas de la isla de Oahu para poder determinar que el uso de algoritmos de aprendizaje de maquina para </a:t>
            </a:r>
            <a:r>
              <a:rPr lang="es-US" baseline="0" dirty="0" err="1" smtClean="0"/>
              <a:t>pronosticos</a:t>
            </a:r>
            <a:r>
              <a:rPr lang="es-US" baseline="0" dirty="0" smtClean="0"/>
              <a:t> de oleaje es una </a:t>
            </a:r>
            <a:r>
              <a:rPr lang="es-US" baseline="0" dirty="0" err="1" smtClean="0"/>
              <a:t>tecnica</a:t>
            </a:r>
            <a:r>
              <a:rPr lang="es-US" baseline="0" dirty="0" smtClean="0"/>
              <a:t> viable.</a:t>
            </a:r>
          </a:p>
          <a:p>
            <a:endParaRPr lang="es-US" baseline="0" dirty="0" smtClean="0"/>
          </a:p>
          <a:p>
            <a:r>
              <a:rPr lang="es-US" baseline="0" dirty="0" smtClean="0"/>
              <a:t>Para esto lo que hicimos fue para cada ola calcular la </a:t>
            </a:r>
            <a:r>
              <a:rPr lang="es-US" baseline="0" dirty="0" err="1" smtClean="0"/>
              <a:t>correlacion</a:t>
            </a:r>
            <a:r>
              <a:rPr lang="es-US" baseline="0" dirty="0" smtClean="0"/>
              <a:t> y MAE resultante al contrastar los </a:t>
            </a:r>
            <a:r>
              <a:rPr lang="es-US" baseline="0" dirty="0" err="1" smtClean="0"/>
              <a:t>pronosticos</a:t>
            </a:r>
            <a:r>
              <a:rPr lang="es-US" baseline="0" dirty="0" smtClean="0"/>
              <a:t> del sistema WW3 con las observaciones visuales de lo ocurrido en la costa (Que es lo que usan la </a:t>
            </a:r>
            <a:r>
              <a:rPr lang="es-US" baseline="0" dirty="0" err="1" smtClean="0"/>
              <a:t>mayoria</a:t>
            </a:r>
            <a:r>
              <a:rPr lang="es-US" baseline="0" dirty="0" smtClean="0"/>
              <a:t> de los sistemas de pronostico existentes). Y luego hicimos el mismo estudio pero esta vez contrastando los </a:t>
            </a:r>
            <a:r>
              <a:rPr lang="es-US" baseline="0" dirty="0" err="1" smtClean="0"/>
              <a:t>pronosticos</a:t>
            </a:r>
            <a:r>
              <a:rPr lang="es-US" baseline="0" dirty="0" smtClean="0"/>
              <a:t> de nuestro clasificador previamente entrenado contra las observaciones visuales costeras. </a:t>
            </a:r>
          </a:p>
          <a:p>
            <a:endParaRPr lang="es-US" baseline="0" dirty="0" smtClean="0"/>
          </a:p>
          <a:p>
            <a:r>
              <a:rPr lang="es-US" baseline="0" dirty="0" smtClean="0"/>
              <a:t>Como se ven en las tablas , mejoramos en un 7% la </a:t>
            </a:r>
            <a:r>
              <a:rPr lang="es-US" baseline="0" dirty="0" err="1" smtClean="0"/>
              <a:t>correlacion</a:t>
            </a:r>
            <a:r>
              <a:rPr lang="es-US" baseline="0" dirty="0" smtClean="0"/>
              <a:t> y redujimos en 0,53 metros el MAE. Lo que demuestra que el uso de algoritmos de </a:t>
            </a:r>
            <a:r>
              <a:rPr lang="es-US" baseline="0" dirty="0" err="1" smtClean="0"/>
              <a:t>apren</a:t>
            </a:r>
            <a:r>
              <a:rPr lang="es-US" baseline="0" dirty="0" smtClean="0"/>
              <a:t>. De maquina para </a:t>
            </a:r>
            <a:r>
              <a:rPr lang="es-US" baseline="0" dirty="0" err="1" smtClean="0"/>
              <a:t>pronosticos</a:t>
            </a:r>
            <a:r>
              <a:rPr lang="es-US" baseline="0" dirty="0" smtClean="0"/>
              <a:t> es una </a:t>
            </a:r>
            <a:r>
              <a:rPr lang="es-US" baseline="0" dirty="0" err="1" smtClean="0"/>
              <a:t>tecnica</a:t>
            </a:r>
            <a:r>
              <a:rPr lang="es-US" baseline="0" dirty="0" smtClean="0"/>
              <a:t> efectiva y superior.</a:t>
            </a:r>
            <a:endParaRPr lang="es-ES" dirty="0"/>
          </a:p>
        </p:txBody>
      </p:sp>
      <p:sp>
        <p:nvSpPr>
          <p:cNvPr id="4" name="3 Marcador de número de diapositiva"/>
          <p:cNvSpPr>
            <a:spLocks noGrp="1"/>
          </p:cNvSpPr>
          <p:nvPr>
            <p:ph type="sldNum" sz="quarter" idx="10"/>
          </p:nvPr>
        </p:nvSpPr>
        <p:spPr/>
        <p:txBody>
          <a:bodyPr/>
          <a:lstStyle/>
          <a:p>
            <a:fld id="{705F1E1A-BC64-4D15-8F19-F9D22DF3568A}" type="slidenum">
              <a:rPr lang="es-ES" smtClean="0"/>
              <a:pPr/>
              <a:t>37</a:t>
            </a:fld>
            <a:endParaRPr lang="es-E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sz="1200" kern="1200" dirty="0" smtClean="0">
                <a:solidFill>
                  <a:schemeClr val="tx1"/>
                </a:solidFill>
                <a:latin typeface="+mn-lt"/>
                <a:ea typeface="+mn-ea"/>
                <a:cs typeface="+mn-cs"/>
              </a:rPr>
              <a:t>Con este enfoque logramos demostrar que el uso de algoritmos de aprendizaje de maquina son una herramienta efectiva y viable para realizar pronósticos de oleaje y del comportamiento del mar, mejorando también los resultados e información ofrecidos por modelos matemáticos desarrollados para el mismo fin. Las mejoras detectadas con el uso de Maquinas de soporte vectorial para predicción sobre la utilización del modelo WAVEWATCH fueron contundentes, ofreciendo incrementos de hasta un 50% en la correlación, y una reducción del MAE de hasta un 60% del original. </a:t>
            </a:r>
          </a:p>
          <a:p>
            <a:endParaRPr lang="es-ES" dirty="0"/>
          </a:p>
        </p:txBody>
      </p:sp>
      <p:sp>
        <p:nvSpPr>
          <p:cNvPr id="4" name="3 Marcador de número de diapositiva"/>
          <p:cNvSpPr>
            <a:spLocks noGrp="1"/>
          </p:cNvSpPr>
          <p:nvPr>
            <p:ph type="sldNum" sz="quarter" idx="10"/>
          </p:nvPr>
        </p:nvSpPr>
        <p:spPr/>
        <p:txBody>
          <a:bodyPr/>
          <a:lstStyle/>
          <a:p>
            <a:fld id="{705F1E1A-BC64-4D15-8F19-F9D22DF3568A}" type="slidenum">
              <a:rPr lang="es-ES" smtClean="0"/>
              <a:pPr/>
              <a:t>39</a:t>
            </a:fld>
            <a:endParaRPr lang="es-E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smtClean="0"/>
          </a:p>
          <a:p>
            <a:endParaRPr lang="es-AR" dirty="0"/>
          </a:p>
        </p:txBody>
      </p:sp>
      <p:sp>
        <p:nvSpPr>
          <p:cNvPr id="4" name="Slide Number Placeholder 3"/>
          <p:cNvSpPr>
            <a:spLocks noGrp="1"/>
          </p:cNvSpPr>
          <p:nvPr>
            <p:ph type="sldNum" sz="quarter" idx="10"/>
          </p:nvPr>
        </p:nvSpPr>
        <p:spPr/>
        <p:txBody>
          <a:bodyPr/>
          <a:lstStyle/>
          <a:p>
            <a:fld id="{0B94F1A4-9E02-42A3-A48D-511FB3467974}" type="slidenum">
              <a:rPr lang="es-AR" smtClean="0"/>
              <a:pPr/>
              <a:t>41</a:t>
            </a:fld>
            <a:endParaRPr lang="es-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1) </a:t>
            </a:r>
            <a:r>
              <a:rPr lang="en-US" dirty="0" err="1" smtClean="0"/>
              <a:t>Cualquier</a:t>
            </a:r>
            <a:r>
              <a:rPr lang="en-US" dirty="0" smtClean="0"/>
              <a:t> </a:t>
            </a:r>
            <a:r>
              <a:rPr lang="en-US" dirty="0" err="1" smtClean="0"/>
              <a:t>ola</a:t>
            </a:r>
            <a:r>
              <a:rPr lang="en-US" dirty="0" smtClean="0"/>
              <a:t> del </a:t>
            </a:r>
            <a:r>
              <a:rPr lang="en-US" dirty="0" err="1" smtClean="0"/>
              <a:t>oceano</a:t>
            </a:r>
            <a:r>
              <a:rPr lang="en-US" dirty="0" smtClean="0"/>
              <a:t> </a:t>
            </a:r>
            <a:r>
              <a:rPr lang="en-US" dirty="0" err="1" smtClean="0"/>
              <a:t>puede</a:t>
            </a:r>
            <a:r>
              <a:rPr lang="en-US" dirty="0" smtClean="0"/>
              <a:t> ser </a:t>
            </a:r>
            <a:r>
              <a:rPr lang="en-US" dirty="0" err="1" smtClean="0"/>
              <a:t>caracterizada</a:t>
            </a:r>
            <a:r>
              <a:rPr lang="en-US" dirty="0" smtClean="0"/>
              <a:t> </a:t>
            </a:r>
            <a:r>
              <a:rPr lang="en-US" dirty="0" err="1" smtClean="0"/>
              <a:t>por</a:t>
            </a:r>
            <a:r>
              <a:rPr lang="en-US" dirty="0" smtClean="0"/>
              <a:t> </a:t>
            </a:r>
            <a:r>
              <a:rPr lang="en-US" dirty="0" err="1" smtClean="0"/>
              <a:t>tres</a:t>
            </a:r>
            <a:r>
              <a:rPr lang="en-US" baseline="0" dirty="0" smtClean="0"/>
              <a:t> </a:t>
            </a:r>
            <a:r>
              <a:rPr lang="en-US" baseline="0" dirty="0" err="1" smtClean="0"/>
              <a:t>atributos</a:t>
            </a:r>
            <a:r>
              <a:rPr lang="en-US" baseline="0" dirty="0" smtClean="0"/>
              <a:t>.</a:t>
            </a:r>
          </a:p>
          <a:p>
            <a:endParaRPr lang="en-US" baseline="0" dirty="0" smtClean="0"/>
          </a:p>
          <a:p>
            <a:r>
              <a:rPr lang="en-US" baseline="0" dirty="0" smtClean="0"/>
              <a:t>* </a:t>
            </a:r>
            <a:r>
              <a:rPr lang="en-US" baseline="0" dirty="0" err="1" smtClean="0"/>
              <a:t>Altura</a:t>
            </a:r>
            <a:r>
              <a:rPr lang="en-US" baseline="0" dirty="0" smtClean="0"/>
              <a:t> de la </a:t>
            </a:r>
            <a:r>
              <a:rPr lang="en-US" baseline="0" dirty="0" err="1" smtClean="0"/>
              <a:t>ola</a:t>
            </a:r>
            <a:r>
              <a:rPr lang="en-US" baseline="0" dirty="0" smtClean="0"/>
              <a:t>: </a:t>
            </a:r>
            <a:r>
              <a:rPr lang="en-US" baseline="0" dirty="0" err="1" smtClean="0"/>
              <a:t>Distancia</a:t>
            </a:r>
            <a:r>
              <a:rPr lang="en-US" baseline="0" dirty="0" smtClean="0"/>
              <a:t> vertical entre la base de la </a:t>
            </a:r>
            <a:r>
              <a:rPr lang="en-US" baseline="0" dirty="0" err="1" smtClean="0"/>
              <a:t>ola</a:t>
            </a:r>
            <a:r>
              <a:rPr lang="en-US" baseline="0" dirty="0" smtClean="0"/>
              <a:t> y la </a:t>
            </a:r>
            <a:r>
              <a:rPr lang="en-US" baseline="0" dirty="0" err="1" smtClean="0"/>
              <a:t>cresta</a:t>
            </a:r>
            <a:r>
              <a:rPr lang="en-US" baseline="0" dirty="0" smtClean="0"/>
              <a:t>.</a:t>
            </a:r>
            <a:endParaRPr lang="en-US" baseline="0" dirty="0" smtClean="0"/>
          </a:p>
          <a:p>
            <a:endParaRPr lang="en-US" baseline="0" dirty="0" smtClean="0"/>
          </a:p>
          <a:p>
            <a:r>
              <a:rPr lang="en-US" baseline="0" dirty="0" smtClean="0"/>
              <a:t>* </a:t>
            </a:r>
            <a:r>
              <a:rPr lang="en-US" baseline="0" dirty="0" err="1" smtClean="0"/>
              <a:t>Direccion</a:t>
            </a:r>
            <a:r>
              <a:rPr lang="en-US" baseline="0" dirty="0" smtClean="0"/>
              <a:t> de la </a:t>
            </a:r>
            <a:r>
              <a:rPr lang="en-US" baseline="0" dirty="0" err="1" smtClean="0"/>
              <a:t>ola</a:t>
            </a:r>
            <a:r>
              <a:rPr lang="en-US" baseline="0" dirty="0" smtClean="0"/>
              <a:t>: </a:t>
            </a:r>
            <a:r>
              <a:rPr lang="en-US" baseline="0" dirty="0" err="1" smtClean="0"/>
              <a:t>direccion</a:t>
            </a:r>
            <a:r>
              <a:rPr lang="en-US" baseline="0" dirty="0" smtClean="0"/>
              <a:t> </a:t>
            </a:r>
            <a:r>
              <a:rPr lang="en-US" baseline="0" dirty="0" err="1" smtClean="0"/>
              <a:t>desde</a:t>
            </a:r>
            <a:r>
              <a:rPr lang="en-US" baseline="0" dirty="0" smtClean="0"/>
              <a:t> </a:t>
            </a:r>
            <a:r>
              <a:rPr lang="en-US" baseline="0" dirty="0" err="1" smtClean="0"/>
              <a:t>donde</a:t>
            </a:r>
            <a:r>
              <a:rPr lang="en-US" baseline="0" dirty="0" smtClean="0"/>
              <a:t> </a:t>
            </a:r>
            <a:r>
              <a:rPr lang="en-US" baseline="0" dirty="0" err="1" smtClean="0"/>
              <a:t>viene</a:t>
            </a:r>
            <a:r>
              <a:rPr lang="en-US" baseline="0" dirty="0" smtClean="0"/>
              <a:t> la </a:t>
            </a:r>
            <a:r>
              <a:rPr lang="en-US" baseline="0" dirty="0" err="1" smtClean="0"/>
              <a:t>ola</a:t>
            </a:r>
            <a:r>
              <a:rPr lang="en-US" baseline="0" dirty="0" smtClean="0"/>
              <a:t>. </a:t>
            </a:r>
            <a:r>
              <a:rPr lang="en-US" baseline="0" dirty="0" err="1" smtClean="0"/>
              <a:t>Medido</a:t>
            </a:r>
            <a:r>
              <a:rPr lang="en-US" baseline="0" dirty="0" smtClean="0"/>
              <a:t> en </a:t>
            </a:r>
            <a:r>
              <a:rPr lang="en-US" baseline="0" dirty="0" err="1" smtClean="0"/>
              <a:t>grados</a:t>
            </a:r>
            <a:r>
              <a:rPr lang="en-US" baseline="0" dirty="0" smtClean="0"/>
              <a:t> </a:t>
            </a:r>
            <a:r>
              <a:rPr lang="en-US" baseline="0" dirty="0" err="1" smtClean="0"/>
              <a:t>desde</a:t>
            </a:r>
            <a:r>
              <a:rPr lang="en-US" baseline="0" dirty="0" smtClean="0"/>
              <a:t> el Norte.</a:t>
            </a:r>
            <a:endParaRPr lang="en-US" baseline="0" dirty="0" smtClean="0"/>
          </a:p>
          <a:p>
            <a:endParaRPr lang="en-US" baseline="0" dirty="0" smtClean="0"/>
          </a:p>
          <a:p>
            <a:pPr>
              <a:buFont typeface="Arial" charset="0"/>
              <a:buChar char="•"/>
            </a:pPr>
            <a:r>
              <a:rPr lang="en-US" baseline="0" dirty="0" err="1" smtClean="0"/>
              <a:t>Periodo</a:t>
            </a:r>
            <a:r>
              <a:rPr lang="en-US" baseline="0" dirty="0" smtClean="0"/>
              <a:t> </a:t>
            </a:r>
            <a:r>
              <a:rPr lang="en-US" baseline="0" dirty="0" smtClean="0"/>
              <a:t>de la </a:t>
            </a:r>
            <a:r>
              <a:rPr lang="en-US" baseline="0" dirty="0" err="1" smtClean="0"/>
              <a:t>ola</a:t>
            </a:r>
            <a:r>
              <a:rPr lang="en-US" baseline="0" dirty="0" smtClean="0"/>
              <a:t>: </a:t>
            </a:r>
            <a:r>
              <a:rPr lang="en-US" baseline="0" dirty="0" err="1" smtClean="0"/>
              <a:t>tiempo</a:t>
            </a:r>
            <a:r>
              <a:rPr lang="en-US" baseline="0" dirty="0" smtClean="0"/>
              <a:t> entre dos </a:t>
            </a:r>
            <a:r>
              <a:rPr lang="en-US" baseline="0" dirty="0" err="1" smtClean="0"/>
              <a:t>crestas</a:t>
            </a:r>
            <a:r>
              <a:rPr lang="en-US" baseline="0" dirty="0" smtClean="0"/>
              <a:t> </a:t>
            </a:r>
            <a:r>
              <a:rPr lang="en-US" baseline="0" dirty="0" err="1" smtClean="0"/>
              <a:t>sucesivas</a:t>
            </a:r>
            <a:endParaRPr lang="en-US" baseline="0" dirty="0" smtClean="0"/>
          </a:p>
          <a:p>
            <a:pPr>
              <a:buFont typeface="Arial" charset="0"/>
              <a:buChar char="•"/>
            </a:pPr>
            <a:endParaRPr lang="en-US" baseline="0" dirty="0" smtClean="0"/>
          </a:p>
          <a:p>
            <a:pPr>
              <a:buFont typeface="Arial" pitchFamily="34" charset="0"/>
              <a:buChar char="•"/>
            </a:pPr>
            <a:endParaRPr lang="en-US" baseline="0" dirty="0" smtClean="0"/>
          </a:p>
          <a:p>
            <a:pPr>
              <a:buFont typeface="Arial" pitchFamily="34" charset="0"/>
              <a:buChar char="•"/>
            </a:pPr>
            <a:endParaRPr lang="en-US" baseline="0" dirty="0" smtClean="0"/>
          </a:p>
        </p:txBody>
      </p:sp>
      <p:sp>
        <p:nvSpPr>
          <p:cNvPr id="4" name="Slide Number Placeholder 3"/>
          <p:cNvSpPr>
            <a:spLocks noGrp="1"/>
          </p:cNvSpPr>
          <p:nvPr>
            <p:ph type="sldNum" sz="quarter" idx="10"/>
          </p:nvPr>
        </p:nvSpPr>
        <p:spPr/>
        <p:txBody>
          <a:bodyPr/>
          <a:lstStyle/>
          <a:p>
            <a:fld id="{0B94F1A4-9E02-42A3-A48D-511FB3467974}" type="slidenum">
              <a:rPr lang="es-AR" smtClean="0"/>
              <a:pPr/>
              <a:t>4</a:t>
            </a:fld>
            <a:endParaRPr lang="es-A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smtClean="0"/>
          </a:p>
          <a:p>
            <a:endParaRPr lang="es-AR" dirty="0"/>
          </a:p>
        </p:txBody>
      </p:sp>
      <p:sp>
        <p:nvSpPr>
          <p:cNvPr id="4" name="Slide Number Placeholder 3"/>
          <p:cNvSpPr>
            <a:spLocks noGrp="1"/>
          </p:cNvSpPr>
          <p:nvPr>
            <p:ph type="sldNum" sz="quarter" idx="10"/>
          </p:nvPr>
        </p:nvSpPr>
        <p:spPr/>
        <p:txBody>
          <a:bodyPr/>
          <a:lstStyle/>
          <a:p>
            <a:fld id="{0B94F1A4-9E02-42A3-A48D-511FB3467974}" type="slidenum">
              <a:rPr lang="es-AR" smtClean="0"/>
              <a:pPr/>
              <a:t>54</a:t>
            </a:fld>
            <a:endParaRPr lang="es-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rtl="0" eaLnBrk="1" fontAlgn="base" latinLnBrk="0" hangingPunct="1"/>
            <a:endParaRPr lang="es-AR" sz="1200" kern="1200" dirty="0" smtClean="0">
              <a:solidFill>
                <a:schemeClr val="tx1"/>
              </a:solidFill>
              <a:latin typeface="+mn-lt"/>
              <a:ea typeface="+mn-ea"/>
              <a:cs typeface="+mn-cs"/>
            </a:endParaRPr>
          </a:p>
          <a:p>
            <a:r>
              <a:rPr lang="en-US" dirty="0" smtClean="0"/>
              <a:t>La </a:t>
            </a:r>
            <a:r>
              <a:rPr lang="en-US" dirty="0" err="1" smtClean="0"/>
              <a:t>utilizacion</a:t>
            </a:r>
            <a:r>
              <a:rPr lang="en-US" dirty="0" smtClean="0"/>
              <a:t> de los </a:t>
            </a:r>
            <a:r>
              <a:rPr lang="en-US" dirty="0" err="1" smtClean="0"/>
              <a:t>pronosticos</a:t>
            </a:r>
            <a:r>
              <a:rPr lang="en-US" dirty="0" smtClean="0"/>
              <a:t> de </a:t>
            </a:r>
            <a:r>
              <a:rPr lang="en-US" dirty="0" err="1" smtClean="0"/>
              <a:t>olas</a:t>
            </a:r>
            <a:r>
              <a:rPr lang="en-US" dirty="0" smtClean="0"/>
              <a:t> </a:t>
            </a:r>
            <a:r>
              <a:rPr lang="en-US" dirty="0" err="1" smtClean="0"/>
              <a:t>es</a:t>
            </a:r>
            <a:r>
              <a:rPr lang="en-US" dirty="0" smtClean="0"/>
              <a:t> de vital </a:t>
            </a:r>
            <a:r>
              <a:rPr lang="en-US" dirty="0" err="1" smtClean="0"/>
              <a:t>importanci</a:t>
            </a:r>
            <a:r>
              <a:rPr lang="en-US" baseline="0" dirty="0" err="1" smtClean="0"/>
              <a:t>a</a:t>
            </a:r>
            <a:r>
              <a:rPr lang="en-US" baseline="0" dirty="0" smtClean="0"/>
              <a:t> </a:t>
            </a:r>
            <a:r>
              <a:rPr lang="en-US" baseline="0" dirty="0" err="1" smtClean="0"/>
              <a:t>para</a:t>
            </a:r>
            <a:r>
              <a:rPr lang="en-US" dirty="0" smtClean="0"/>
              <a:t>:</a:t>
            </a:r>
          </a:p>
          <a:p>
            <a:pPr lvl="7"/>
            <a:r>
              <a:rPr lang="en-US" dirty="0" err="1" smtClean="0"/>
              <a:t>Navegación</a:t>
            </a:r>
            <a:r>
              <a:rPr lang="en-US" dirty="0" smtClean="0"/>
              <a:t> </a:t>
            </a:r>
          </a:p>
          <a:p>
            <a:pPr lvl="7"/>
            <a:r>
              <a:rPr lang="en-US" dirty="0" err="1" smtClean="0"/>
              <a:t>Operación</a:t>
            </a:r>
            <a:r>
              <a:rPr lang="en-US" dirty="0" smtClean="0"/>
              <a:t> de </a:t>
            </a:r>
            <a:r>
              <a:rPr lang="en-US" dirty="0" err="1" smtClean="0"/>
              <a:t>puertos</a:t>
            </a:r>
            <a:endParaRPr lang="en-US" dirty="0" smtClean="0"/>
          </a:p>
          <a:p>
            <a:pPr lvl="7"/>
            <a:r>
              <a:rPr lang="en-US" dirty="0" err="1" smtClean="0"/>
              <a:t>Deportes</a:t>
            </a:r>
            <a:r>
              <a:rPr lang="en-US" dirty="0" smtClean="0"/>
              <a:t> </a:t>
            </a:r>
            <a:r>
              <a:rPr lang="en-US" dirty="0" err="1" smtClean="0"/>
              <a:t>acuaticos</a:t>
            </a:r>
            <a:r>
              <a:rPr lang="en-US" dirty="0" smtClean="0"/>
              <a:t>(Surf, </a:t>
            </a:r>
            <a:r>
              <a:rPr lang="en-US" dirty="0" err="1" smtClean="0"/>
              <a:t>Kayac</a:t>
            </a:r>
            <a:r>
              <a:rPr lang="en-US" dirty="0" smtClean="0"/>
              <a:t>, windsurf, etc)</a:t>
            </a:r>
          </a:p>
          <a:p>
            <a:pPr lvl="7"/>
            <a:r>
              <a:rPr lang="en-US" dirty="0" err="1" smtClean="0"/>
              <a:t>Seguridad</a:t>
            </a:r>
            <a:r>
              <a:rPr lang="en-US" dirty="0" smtClean="0"/>
              <a:t> </a:t>
            </a:r>
            <a:r>
              <a:rPr lang="en-US" dirty="0" err="1" smtClean="0"/>
              <a:t>Costera</a:t>
            </a:r>
            <a:endParaRPr lang="es-AR" dirty="0" smtClean="0"/>
          </a:p>
          <a:p>
            <a:pPr rtl="0" eaLnBrk="1" fontAlgn="base" latinLnBrk="0" hangingPunct="1"/>
            <a:endParaRPr lang="en-US" sz="1200" kern="1200" dirty="0" smtClean="0">
              <a:solidFill>
                <a:schemeClr val="tx1"/>
              </a:solidFill>
              <a:latin typeface="+mn-lt"/>
              <a:ea typeface="+mn-ea"/>
              <a:cs typeface="+mn-cs"/>
            </a:endParaRPr>
          </a:p>
          <a:p>
            <a:pPr rtl="0" eaLnBrk="1" fontAlgn="base" latinLnBrk="0" hangingPunct="1"/>
            <a:r>
              <a:rPr lang="en-US" sz="1200" kern="1200" dirty="0" smtClean="0">
                <a:solidFill>
                  <a:schemeClr val="tx1"/>
                </a:solidFill>
                <a:latin typeface="+mn-lt"/>
                <a:ea typeface="+mn-ea"/>
                <a:cs typeface="+mn-cs"/>
              </a:rPr>
              <a:t>Wave Watch</a:t>
            </a:r>
            <a:r>
              <a:rPr lang="en-US" sz="1200" kern="1200" baseline="0" dirty="0" smtClean="0">
                <a:solidFill>
                  <a:schemeClr val="tx1"/>
                </a:solidFill>
                <a:latin typeface="+mn-lt"/>
                <a:ea typeface="+mn-ea"/>
                <a:cs typeface="+mn-cs"/>
              </a:rPr>
              <a:t> 3: </a:t>
            </a:r>
            <a:r>
              <a:rPr lang="en-US" sz="1200" kern="1200" baseline="0" dirty="0" err="1" smtClean="0">
                <a:solidFill>
                  <a:schemeClr val="tx1"/>
                </a:solidFill>
                <a:latin typeface="+mn-lt"/>
                <a:ea typeface="+mn-ea"/>
                <a:cs typeface="+mn-cs"/>
              </a:rPr>
              <a:t>es</a:t>
            </a:r>
            <a:r>
              <a:rPr lang="en-US" sz="1200" kern="1200" baseline="0" dirty="0" smtClean="0">
                <a:solidFill>
                  <a:schemeClr val="tx1"/>
                </a:solidFill>
                <a:latin typeface="+mn-lt"/>
                <a:ea typeface="+mn-ea"/>
                <a:cs typeface="+mn-cs"/>
              </a:rPr>
              <a:t> el </a:t>
            </a:r>
            <a:r>
              <a:rPr lang="en-US" sz="1200" kern="1200" baseline="0" dirty="0" err="1" smtClean="0">
                <a:solidFill>
                  <a:schemeClr val="tx1"/>
                </a:solidFill>
                <a:latin typeface="+mn-lt"/>
                <a:ea typeface="+mn-ea"/>
                <a:cs typeface="+mn-cs"/>
              </a:rPr>
              <a:t>pronostico</a:t>
            </a:r>
            <a:r>
              <a:rPr lang="en-US" sz="1200" kern="1200" baseline="0" dirty="0" smtClean="0">
                <a:solidFill>
                  <a:schemeClr val="tx1"/>
                </a:solidFill>
                <a:latin typeface="+mn-lt"/>
                <a:ea typeface="+mn-ea"/>
                <a:cs typeface="+mn-cs"/>
              </a:rPr>
              <a:t> de </a:t>
            </a:r>
            <a:r>
              <a:rPr lang="en-US" sz="1200" kern="1200" baseline="0" dirty="0" err="1" smtClean="0">
                <a:solidFill>
                  <a:schemeClr val="tx1"/>
                </a:solidFill>
                <a:latin typeface="+mn-lt"/>
                <a:ea typeface="+mn-ea"/>
                <a:cs typeface="+mn-cs"/>
              </a:rPr>
              <a:t>olas</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mas</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utilizado</a:t>
            </a:r>
            <a:r>
              <a:rPr lang="en-US" sz="1200" kern="1200" baseline="0" dirty="0" smtClean="0">
                <a:solidFill>
                  <a:schemeClr val="tx1"/>
                </a:solidFill>
                <a:latin typeface="+mn-lt"/>
                <a:ea typeface="+mn-ea"/>
                <a:cs typeface="+mn-cs"/>
              </a:rPr>
              <a:t> en la </a:t>
            </a:r>
            <a:r>
              <a:rPr lang="en-US" sz="1200" kern="1200" baseline="0" dirty="0" err="1" smtClean="0">
                <a:solidFill>
                  <a:schemeClr val="tx1"/>
                </a:solidFill>
                <a:latin typeface="+mn-lt"/>
                <a:ea typeface="+mn-ea"/>
                <a:cs typeface="+mn-cs"/>
              </a:rPr>
              <a:t>actualidad</a:t>
            </a:r>
            <a:r>
              <a:rPr lang="en-US" sz="1200" kern="1200" baseline="0" dirty="0" smtClean="0">
                <a:solidFill>
                  <a:schemeClr val="tx1"/>
                </a:solidFill>
                <a:latin typeface="+mn-lt"/>
                <a:ea typeface="+mn-ea"/>
                <a:cs typeface="+mn-cs"/>
              </a:rPr>
              <a:t>. </a:t>
            </a:r>
          </a:p>
          <a:p>
            <a:pPr rtl="0" eaLnBrk="1" fontAlgn="base" latinLnBrk="0" hangingPunct="1"/>
            <a:endParaRPr lang="en-US" sz="1200" kern="1200" baseline="0" dirty="0" smtClean="0">
              <a:solidFill>
                <a:schemeClr val="tx1"/>
              </a:solidFill>
              <a:latin typeface="+mn-lt"/>
              <a:ea typeface="+mn-ea"/>
              <a:cs typeface="+mn-cs"/>
            </a:endParaRPr>
          </a:p>
          <a:p>
            <a:pPr rtl="0" eaLnBrk="1" fontAlgn="base" latinLnBrk="0" hangingPunct="1"/>
            <a:r>
              <a:rPr lang="en-US" sz="1200" kern="1200" baseline="0" dirty="0" smtClean="0">
                <a:solidFill>
                  <a:schemeClr val="tx1"/>
                </a:solidFill>
                <a:latin typeface="+mn-lt"/>
                <a:ea typeface="+mn-ea"/>
                <a:cs typeface="+mn-cs"/>
              </a:rPr>
              <a:t>El </a:t>
            </a:r>
            <a:r>
              <a:rPr lang="en-US" sz="1200" kern="1200" baseline="0" dirty="0" err="1" smtClean="0">
                <a:solidFill>
                  <a:schemeClr val="tx1"/>
                </a:solidFill>
                <a:latin typeface="+mn-lt"/>
                <a:ea typeface="+mn-ea"/>
                <a:cs typeface="+mn-cs"/>
              </a:rPr>
              <a:t>mismo</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provee</a:t>
            </a:r>
            <a:r>
              <a:rPr lang="en-US" sz="1200" kern="1200" baseline="0" dirty="0" smtClean="0">
                <a:solidFill>
                  <a:schemeClr val="tx1"/>
                </a:solidFill>
                <a:latin typeface="+mn-lt"/>
                <a:ea typeface="+mn-ea"/>
                <a:cs typeface="+mn-cs"/>
              </a:rPr>
              <a:t> de los </a:t>
            </a:r>
            <a:r>
              <a:rPr lang="en-US" sz="1200" kern="1200" baseline="0" dirty="0" err="1" smtClean="0">
                <a:solidFill>
                  <a:schemeClr val="tx1"/>
                </a:solidFill>
                <a:latin typeface="+mn-lt"/>
                <a:ea typeface="+mn-ea"/>
                <a:cs typeface="+mn-cs"/>
              </a:rPr>
              <a:t>parametros</a:t>
            </a:r>
            <a:r>
              <a:rPr lang="en-US" sz="1200" kern="1200" baseline="0" dirty="0" smtClean="0">
                <a:solidFill>
                  <a:schemeClr val="tx1"/>
                </a:solidFill>
                <a:latin typeface="+mn-lt"/>
                <a:ea typeface="+mn-ea"/>
                <a:cs typeface="+mn-cs"/>
              </a:rPr>
              <a:t> de: </a:t>
            </a:r>
            <a:r>
              <a:rPr lang="en-US" sz="1200" kern="1200" baseline="0" dirty="0" err="1" smtClean="0">
                <a:solidFill>
                  <a:schemeClr val="tx1"/>
                </a:solidFill>
                <a:latin typeface="+mn-lt"/>
                <a:ea typeface="+mn-ea"/>
                <a:cs typeface="+mn-cs"/>
              </a:rPr>
              <a:t>Altura</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Direccion</a:t>
            </a:r>
            <a:r>
              <a:rPr lang="en-US" sz="1200" kern="1200" baseline="0" dirty="0" smtClean="0">
                <a:solidFill>
                  <a:schemeClr val="tx1"/>
                </a:solidFill>
                <a:latin typeface="+mn-lt"/>
                <a:ea typeface="+mn-ea"/>
                <a:cs typeface="+mn-cs"/>
              </a:rPr>
              <a:t> y </a:t>
            </a:r>
            <a:r>
              <a:rPr lang="en-US" sz="1200" kern="1200" baseline="0" dirty="0" err="1" smtClean="0">
                <a:solidFill>
                  <a:schemeClr val="tx1"/>
                </a:solidFill>
                <a:latin typeface="+mn-lt"/>
                <a:ea typeface="+mn-ea"/>
                <a:cs typeface="+mn-cs"/>
              </a:rPr>
              <a:t>Periodo</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promedio</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para</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cualquier</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lugar</a:t>
            </a:r>
            <a:r>
              <a:rPr lang="en-US" sz="1200" kern="1200" baseline="0" dirty="0" smtClean="0">
                <a:solidFill>
                  <a:schemeClr val="tx1"/>
                </a:solidFill>
                <a:latin typeface="+mn-lt"/>
                <a:ea typeface="+mn-ea"/>
                <a:cs typeface="+mn-cs"/>
              </a:rPr>
              <a:t> del </a:t>
            </a:r>
            <a:r>
              <a:rPr lang="en-US" sz="1200" kern="1200" baseline="0" dirty="0" err="1" smtClean="0">
                <a:solidFill>
                  <a:schemeClr val="tx1"/>
                </a:solidFill>
                <a:latin typeface="+mn-lt"/>
                <a:ea typeface="+mn-ea"/>
                <a:cs typeface="+mn-cs"/>
              </a:rPr>
              <a:t>mundo</a:t>
            </a:r>
            <a:r>
              <a:rPr lang="en-US" sz="1200" kern="1200" baseline="0" dirty="0" smtClean="0">
                <a:solidFill>
                  <a:schemeClr val="tx1"/>
                </a:solidFill>
                <a:latin typeface="+mn-lt"/>
                <a:ea typeface="+mn-ea"/>
                <a:cs typeface="+mn-cs"/>
              </a:rPr>
              <a:t>.</a:t>
            </a:r>
          </a:p>
          <a:p>
            <a:pPr rtl="0" eaLnBrk="1" fontAlgn="base" latinLnBrk="0" hangingPunct="1"/>
            <a:endParaRPr lang="en-US" sz="1200" kern="1200" baseline="0" dirty="0" smtClean="0">
              <a:solidFill>
                <a:schemeClr val="tx1"/>
              </a:solidFill>
              <a:latin typeface="+mn-lt"/>
              <a:ea typeface="+mn-ea"/>
              <a:cs typeface="+mn-cs"/>
            </a:endParaRPr>
          </a:p>
          <a:p>
            <a:pPr rtl="0" eaLnBrk="1" fontAlgn="base" latinLnBrk="0" hangingPunct="1"/>
            <a:r>
              <a:rPr lang="en-US" sz="1200" kern="1200" baseline="0" dirty="0" smtClean="0">
                <a:solidFill>
                  <a:schemeClr val="tx1"/>
                </a:solidFill>
                <a:latin typeface="+mn-lt"/>
                <a:ea typeface="+mn-ea"/>
                <a:cs typeface="+mn-cs"/>
              </a:rPr>
              <a:t>En la </a:t>
            </a:r>
            <a:r>
              <a:rPr lang="en-US" sz="1200" kern="1200" baseline="0" dirty="0" err="1" smtClean="0">
                <a:solidFill>
                  <a:schemeClr val="tx1"/>
                </a:solidFill>
                <a:latin typeface="+mn-lt"/>
                <a:ea typeface="+mn-ea"/>
                <a:cs typeface="+mn-cs"/>
              </a:rPr>
              <a:t>imagen</a:t>
            </a:r>
            <a:r>
              <a:rPr lang="en-US" sz="1200" kern="1200" baseline="0" dirty="0" smtClean="0">
                <a:solidFill>
                  <a:schemeClr val="tx1"/>
                </a:solidFill>
                <a:latin typeface="+mn-lt"/>
                <a:ea typeface="+mn-ea"/>
                <a:cs typeface="+mn-cs"/>
              </a:rPr>
              <a:t> se </a:t>
            </a:r>
            <a:r>
              <a:rPr lang="en-US" sz="1200" kern="1200" baseline="0" dirty="0" err="1" smtClean="0">
                <a:solidFill>
                  <a:schemeClr val="tx1"/>
                </a:solidFill>
                <a:latin typeface="+mn-lt"/>
                <a:ea typeface="+mn-ea"/>
                <a:cs typeface="+mn-cs"/>
              </a:rPr>
              <a:t>puede</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apreciar</a:t>
            </a:r>
            <a:r>
              <a:rPr lang="en-US" sz="1200" kern="1200" baseline="0" dirty="0" smtClean="0">
                <a:solidFill>
                  <a:schemeClr val="tx1"/>
                </a:solidFill>
                <a:latin typeface="+mn-lt"/>
                <a:ea typeface="+mn-ea"/>
                <a:cs typeface="+mn-cs"/>
              </a:rPr>
              <a:t> la version </a:t>
            </a:r>
            <a:r>
              <a:rPr lang="en-US" sz="1200" kern="1200" baseline="0" dirty="0" err="1" smtClean="0">
                <a:solidFill>
                  <a:schemeClr val="tx1"/>
                </a:solidFill>
                <a:latin typeface="+mn-lt"/>
                <a:ea typeface="+mn-ea"/>
                <a:cs typeface="+mn-cs"/>
              </a:rPr>
              <a:t>grafica</a:t>
            </a:r>
            <a:r>
              <a:rPr lang="en-US" sz="1200" kern="1200" baseline="0" dirty="0" smtClean="0">
                <a:solidFill>
                  <a:schemeClr val="tx1"/>
                </a:solidFill>
                <a:latin typeface="+mn-lt"/>
                <a:ea typeface="+mn-ea"/>
                <a:cs typeface="+mn-cs"/>
              </a:rPr>
              <a:t> de </a:t>
            </a:r>
            <a:r>
              <a:rPr lang="en-US" sz="1200" kern="1200" baseline="0" dirty="0" err="1" smtClean="0">
                <a:solidFill>
                  <a:schemeClr val="tx1"/>
                </a:solidFill>
                <a:latin typeface="+mn-lt"/>
                <a:ea typeface="+mn-ea"/>
                <a:cs typeface="+mn-cs"/>
              </a:rPr>
              <a:t>este</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pronostico</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para</a:t>
            </a:r>
            <a:r>
              <a:rPr lang="en-US" sz="1200" kern="1200" baseline="0" dirty="0" smtClean="0">
                <a:solidFill>
                  <a:schemeClr val="tx1"/>
                </a:solidFill>
                <a:latin typeface="+mn-lt"/>
                <a:ea typeface="+mn-ea"/>
                <a:cs typeface="+mn-cs"/>
              </a:rPr>
              <a:t> el </a:t>
            </a:r>
            <a:r>
              <a:rPr lang="en-US" sz="1200" kern="1200" baseline="0" dirty="0" err="1" smtClean="0">
                <a:solidFill>
                  <a:schemeClr val="tx1"/>
                </a:solidFill>
                <a:latin typeface="+mn-lt"/>
                <a:ea typeface="+mn-ea"/>
                <a:cs typeface="+mn-cs"/>
              </a:rPr>
              <a:t>mundo</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entero</a:t>
            </a:r>
            <a:r>
              <a:rPr lang="en-US" sz="1200" kern="1200" baseline="0" dirty="0" smtClean="0">
                <a:solidFill>
                  <a:schemeClr val="tx1"/>
                </a:solidFill>
                <a:latin typeface="+mn-lt"/>
                <a:ea typeface="+mn-ea"/>
                <a:cs typeface="+mn-cs"/>
              </a:rPr>
              <a:t>. Los </a:t>
            </a:r>
            <a:r>
              <a:rPr lang="en-US" sz="1200" kern="1200" baseline="0" dirty="0" err="1" smtClean="0">
                <a:solidFill>
                  <a:schemeClr val="tx1"/>
                </a:solidFill>
                <a:latin typeface="+mn-lt"/>
                <a:ea typeface="+mn-ea"/>
                <a:cs typeface="+mn-cs"/>
              </a:rPr>
              <a:t>diferentes</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colores</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indican</a:t>
            </a:r>
            <a:r>
              <a:rPr lang="en-US" sz="1200" kern="1200" baseline="0" dirty="0" smtClean="0">
                <a:solidFill>
                  <a:schemeClr val="tx1"/>
                </a:solidFill>
                <a:latin typeface="+mn-lt"/>
                <a:ea typeface="+mn-ea"/>
                <a:cs typeface="+mn-cs"/>
              </a:rPr>
              <a:t> el </a:t>
            </a:r>
            <a:r>
              <a:rPr lang="en-US" sz="1200" kern="1200" baseline="0" dirty="0" err="1" smtClean="0">
                <a:solidFill>
                  <a:schemeClr val="tx1"/>
                </a:solidFill>
                <a:latin typeface="+mn-lt"/>
                <a:ea typeface="+mn-ea"/>
                <a:cs typeface="+mn-cs"/>
              </a:rPr>
              <a:t>tamaño</a:t>
            </a:r>
            <a:r>
              <a:rPr lang="en-US" sz="1200" kern="1200" baseline="0" dirty="0" smtClean="0">
                <a:solidFill>
                  <a:schemeClr val="tx1"/>
                </a:solidFill>
                <a:latin typeface="+mn-lt"/>
                <a:ea typeface="+mn-ea"/>
                <a:cs typeface="+mn-cs"/>
              </a:rPr>
              <a:t> de </a:t>
            </a:r>
            <a:r>
              <a:rPr lang="en-US" sz="1200" kern="1200" baseline="0" dirty="0" err="1" smtClean="0">
                <a:solidFill>
                  <a:schemeClr val="tx1"/>
                </a:solidFill>
                <a:latin typeface="+mn-lt"/>
                <a:ea typeface="+mn-ea"/>
                <a:cs typeface="+mn-cs"/>
              </a:rPr>
              <a:t>ola</a:t>
            </a:r>
            <a:r>
              <a:rPr lang="en-US" sz="1200" kern="1200" baseline="0" dirty="0" smtClean="0">
                <a:solidFill>
                  <a:schemeClr val="tx1"/>
                </a:solidFill>
                <a:latin typeface="+mn-lt"/>
                <a:ea typeface="+mn-ea"/>
                <a:cs typeface="+mn-cs"/>
              </a:rPr>
              <a:t> y </a:t>
            </a:r>
            <a:r>
              <a:rPr lang="en-US" sz="1200" kern="1200" baseline="0" dirty="0" err="1" smtClean="0">
                <a:solidFill>
                  <a:schemeClr val="tx1"/>
                </a:solidFill>
                <a:latin typeface="+mn-lt"/>
                <a:ea typeface="+mn-ea"/>
                <a:cs typeface="+mn-cs"/>
              </a:rPr>
              <a:t>las</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flechas</a:t>
            </a:r>
            <a:r>
              <a:rPr lang="en-US" sz="1200" kern="1200" baseline="0" dirty="0" smtClean="0">
                <a:solidFill>
                  <a:schemeClr val="tx1"/>
                </a:solidFill>
                <a:latin typeface="+mn-lt"/>
                <a:ea typeface="+mn-ea"/>
                <a:cs typeface="+mn-cs"/>
              </a:rPr>
              <a:t> la </a:t>
            </a:r>
            <a:r>
              <a:rPr lang="en-US" sz="1200" kern="1200" baseline="0" dirty="0" err="1" smtClean="0">
                <a:solidFill>
                  <a:schemeClr val="tx1"/>
                </a:solidFill>
                <a:latin typeface="+mn-lt"/>
                <a:ea typeface="+mn-ea"/>
                <a:cs typeface="+mn-cs"/>
              </a:rPr>
              <a:t>direccion</a:t>
            </a:r>
            <a:r>
              <a:rPr lang="en-US" sz="1200" kern="1200" baseline="0" dirty="0" smtClean="0">
                <a:solidFill>
                  <a:schemeClr val="tx1"/>
                </a:solidFill>
                <a:latin typeface="+mn-lt"/>
                <a:ea typeface="+mn-ea"/>
                <a:cs typeface="+mn-cs"/>
              </a:rPr>
              <a:t> de </a:t>
            </a:r>
            <a:r>
              <a:rPr lang="en-US" sz="1200" kern="1200" baseline="0" dirty="0" err="1" smtClean="0">
                <a:solidFill>
                  <a:schemeClr val="tx1"/>
                </a:solidFill>
                <a:latin typeface="+mn-lt"/>
                <a:ea typeface="+mn-ea"/>
                <a:cs typeface="+mn-cs"/>
              </a:rPr>
              <a:t>desplazamiento</a:t>
            </a:r>
            <a:r>
              <a:rPr lang="en-US" sz="1200" kern="1200" baseline="0" dirty="0" smtClean="0">
                <a:solidFill>
                  <a:schemeClr val="tx1"/>
                </a:solidFill>
                <a:latin typeface="+mn-lt"/>
                <a:ea typeface="+mn-ea"/>
                <a:cs typeface="+mn-cs"/>
              </a:rPr>
              <a:t> de </a:t>
            </a:r>
            <a:r>
              <a:rPr lang="en-US" sz="1200" kern="1200" baseline="0" dirty="0" err="1" smtClean="0">
                <a:solidFill>
                  <a:schemeClr val="tx1"/>
                </a:solidFill>
                <a:latin typeface="+mn-lt"/>
                <a:ea typeface="+mn-ea"/>
                <a:cs typeface="+mn-cs"/>
              </a:rPr>
              <a:t>las</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mismas</a:t>
            </a:r>
            <a:r>
              <a:rPr lang="en-US" sz="1200" kern="1200" baseline="0" dirty="0" smtClean="0">
                <a:solidFill>
                  <a:schemeClr val="tx1"/>
                </a:solidFill>
                <a:latin typeface="+mn-lt"/>
                <a:ea typeface="+mn-ea"/>
                <a:cs typeface="+mn-cs"/>
              </a:rPr>
              <a:t>. </a:t>
            </a:r>
          </a:p>
          <a:p>
            <a:pPr rtl="0" eaLnBrk="1" fontAlgn="base" latinLnBrk="0" hangingPunct="1"/>
            <a:endParaRPr lang="en-US" sz="1200" kern="1200" baseline="0" dirty="0" smtClean="0">
              <a:solidFill>
                <a:schemeClr val="tx1"/>
              </a:solidFill>
              <a:latin typeface="+mn-lt"/>
              <a:ea typeface="+mn-ea"/>
              <a:cs typeface="+mn-cs"/>
            </a:endParaRPr>
          </a:p>
          <a:p>
            <a:pPr rtl="0" eaLnBrk="1" fontAlgn="base" latinLnBrk="0" hangingPunct="1"/>
            <a:r>
              <a:rPr lang="en-US" sz="1200" kern="1200" baseline="0" dirty="0" smtClean="0">
                <a:solidFill>
                  <a:schemeClr val="tx1"/>
                </a:solidFill>
                <a:latin typeface="+mn-lt"/>
                <a:ea typeface="+mn-ea"/>
                <a:cs typeface="+mn-cs"/>
              </a:rPr>
              <a:t>El </a:t>
            </a:r>
            <a:r>
              <a:rPr lang="en-US" sz="1200" kern="1200" baseline="0" dirty="0" err="1" smtClean="0">
                <a:solidFill>
                  <a:schemeClr val="tx1"/>
                </a:solidFill>
                <a:latin typeface="+mn-lt"/>
                <a:ea typeface="+mn-ea"/>
                <a:cs typeface="+mn-cs"/>
              </a:rPr>
              <a:t>pronostico</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está</a:t>
            </a:r>
            <a:r>
              <a:rPr lang="en-US" sz="1200" kern="1200" baseline="0" dirty="0" smtClean="0">
                <a:solidFill>
                  <a:schemeClr val="tx1"/>
                </a:solidFill>
                <a:latin typeface="+mn-lt"/>
                <a:ea typeface="+mn-ea"/>
                <a:cs typeface="+mn-cs"/>
              </a:rPr>
              <a:t> dado en </a:t>
            </a:r>
            <a:r>
              <a:rPr lang="en-US" sz="1200" kern="1200" baseline="0" dirty="0" err="1" smtClean="0">
                <a:solidFill>
                  <a:schemeClr val="tx1"/>
                </a:solidFill>
                <a:latin typeface="+mn-lt"/>
                <a:ea typeface="+mn-ea"/>
                <a:cs typeface="+mn-cs"/>
              </a:rPr>
              <a:t>incrementos</a:t>
            </a:r>
            <a:r>
              <a:rPr lang="en-US" sz="1200" kern="1200" baseline="0" dirty="0" smtClean="0">
                <a:solidFill>
                  <a:schemeClr val="tx1"/>
                </a:solidFill>
                <a:latin typeface="+mn-lt"/>
                <a:ea typeface="+mn-ea"/>
                <a:cs typeface="+mn-cs"/>
              </a:rPr>
              <a:t> de 3 </a:t>
            </a:r>
            <a:r>
              <a:rPr lang="en-US" sz="1200" kern="1200" baseline="0" dirty="0" err="1" smtClean="0">
                <a:solidFill>
                  <a:schemeClr val="tx1"/>
                </a:solidFill>
                <a:latin typeface="+mn-lt"/>
                <a:ea typeface="+mn-ea"/>
                <a:cs typeface="+mn-cs"/>
              </a:rPr>
              <a:t>horas</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hasta</a:t>
            </a:r>
            <a:r>
              <a:rPr lang="en-US" sz="1200" kern="1200" baseline="0" dirty="0" smtClean="0">
                <a:solidFill>
                  <a:schemeClr val="tx1"/>
                </a:solidFill>
                <a:latin typeface="+mn-lt"/>
                <a:ea typeface="+mn-ea"/>
                <a:cs typeface="+mn-cs"/>
              </a:rPr>
              <a:t> 180 </a:t>
            </a:r>
            <a:r>
              <a:rPr lang="en-US" sz="1200" kern="1200" baseline="0" dirty="0" err="1" smtClean="0">
                <a:solidFill>
                  <a:schemeClr val="tx1"/>
                </a:solidFill>
                <a:latin typeface="+mn-lt"/>
                <a:ea typeface="+mn-ea"/>
                <a:cs typeface="+mn-cs"/>
              </a:rPr>
              <a:t>hs</a:t>
            </a:r>
            <a:r>
              <a:rPr lang="en-US" sz="1200" kern="1200" baseline="0" dirty="0" smtClean="0">
                <a:solidFill>
                  <a:schemeClr val="tx1"/>
                </a:solidFill>
                <a:latin typeface="+mn-lt"/>
                <a:ea typeface="+mn-ea"/>
                <a:cs typeface="+mn-cs"/>
              </a:rPr>
              <a:t> de </a:t>
            </a:r>
            <a:r>
              <a:rPr lang="en-US" sz="1200" kern="1200" baseline="0" dirty="0" err="1" smtClean="0">
                <a:solidFill>
                  <a:schemeClr val="tx1"/>
                </a:solidFill>
                <a:latin typeface="+mn-lt"/>
                <a:ea typeface="+mn-ea"/>
                <a:cs typeface="+mn-cs"/>
              </a:rPr>
              <a:t>pronostico</a:t>
            </a:r>
            <a:r>
              <a:rPr lang="en-US" sz="1200" kern="1200" baseline="0" dirty="0" smtClean="0">
                <a:solidFill>
                  <a:schemeClr val="tx1"/>
                </a:solidFill>
                <a:latin typeface="+mn-lt"/>
                <a:ea typeface="+mn-ea"/>
                <a:cs typeface="+mn-cs"/>
              </a:rPr>
              <a:t>.</a:t>
            </a:r>
          </a:p>
          <a:p>
            <a:pPr rtl="0" eaLnBrk="1" fontAlgn="base" latinLnBrk="0" hangingPunct="1"/>
            <a:endParaRPr lang="en-US" sz="1200" kern="1200" baseline="0" dirty="0" smtClean="0">
              <a:solidFill>
                <a:schemeClr val="tx1"/>
              </a:solidFill>
              <a:latin typeface="+mn-lt"/>
              <a:ea typeface="+mn-ea"/>
              <a:cs typeface="+mn-cs"/>
            </a:endParaRPr>
          </a:p>
          <a:p>
            <a:pPr rtl="0" eaLnBrk="1" fontAlgn="base" latinLnBrk="0" hangingPunct="1"/>
            <a:r>
              <a:rPr lang="en-US" sz="1200" kern="1200" baseline="0" dirty="0" smtClean="0">
                <a:solidFill>
                  <a:schemeClr val="tx1"/>
                </a:solidFill>
                <a:latin typeface="+mn-lt"/>
                <a:ea typeface="+mn-ea"/>
                <a:cs typeface="+mn-cs"/>
              </a:rPr>
              <a:t>El </a:t>
            </a:r>
            <a:r>
              <a:rPr lang="en-US" sz="1200" kern="1200" baseline="0" dirty="0" err="1" smtClean="0">
                <a:solidFill>
                  <a:schemeClr val="tx1"/>
                </a:solidFill>
                <a:latin typeface="+mn-lt"/>
                <a:ea typeface="+mn-ea"/>
                <a:cs typeface="+mn-cs"/>
              </a:rPr>
              <a:t>modelo</a:t>
            </a:r>
            <a:r>
              <a:rPr lang="en-US" sz="1200" kern="1200" baseline="0" dirty="0" smtClean="0">
                <a:solidFill>
                  <a:schemeClr val="tx1"/>
                </a:solidFill>
                <a:latin typeface="+mn-lt"/>
                <a:ea typeface="+mn-ea"/>
                <a:cs typeface="+mn-cs"/>
              </a:rPr>
              <a:t> se </a:t>
            </a:r>
            <a:r>
              <a:rPr lang="en-US" sz="1200" kern="1200" baseline="0" dirty="0" err="1" smtClean="0">
                <a:solidFill>
                  <a:schemeClr val="tx1"/>
                </a:solidFill>
                <a:latin typeface="+mn-lt"/>
                <a:ea typeface="+mn-ea"/>
                <a:cs typeface="+mn-cs"/>
              </a:rPr>
              <a:t>corre</a:t>
            </a:r>
            <a:r>
              <a:rPr lang="en-US" sz="1200" kern="1200" baseline="0" dirty="0" smtClean="0">
                <a:solidFill>
                  <a:schemeClr val="tx1"/>
                </a:solidFill>
                <a:latin typeface="+mn-lt"/>
                <a:ea typeface="+mn-ea"/>
                <a:cs typeface="+mn-cs"/>
              </a:rPr>
              <a:t> 4 </a:t>
            </a:r>
            <a:r>
              <a:rPr lang="en-US" sz="1200" kern="1200" baseline="0" dirty="0" err="1" smtClean="0">
                <a:solidFill>
                  <a:schemeClr val="tx1"/>
                </a:solidFill>
                <a:latin typeface="+mn-lt"/>
                <a:ea typeface="+mn-ea"/>
                <a:cs typeface="+mn-cs"/>
              </a:rPr>
              <a:t>veces</a:t>
            </a:r>
            <a:r>
              <a:rPr lang="en-US" sz="1200" kern="1200" baseline="0" dirty="0" smtClean="0">
                <a:solidFill>
                  <a:schemeClr val="tx1"/>
                </a:solidFill>
                <a:latin typeface="+mn-lt"/>
                <a:ea typeface="+mn-ea"/>
                <a:cs typeface="+mn-cs"/>
              </a:rPr>
              <a:t> al dia.</a:t>
            </a:r>
          </a:p>
          <a:p>
            <a:pPr rtl="0" eaLnBrk="1" fontAlgn="base" latinLnBrk="0" hangingPunct="1"/>
            <a:endParaRPr lang="en-US" sz="1200" kern="1200" baseline="0" dirty="0" smtClean="0">
              <a:solidFill>
                <a:schemeClr val="tx1"/>
              </a:solidFill>
              <a:latin typeface="+mn-lt"/>
              <a:ea typeface="+mn-ea"/>
              <a:cs typeface="+mn-cs"/>
            </a:endParaRPr>
          </a:p>
          <a:p>
            <a:pPr rtl="0" eaLnBrk="1" fontAlgn="base" latinLnBrk="0" hangingPunct="1"/>
            <a:r>
              <a:rPr lang="en-US" sz="1200" kern="1200" baseline="0" dirty="0" err="1" smtClean="0">
                <a:solidFill>
                  <a:schemeClr val="tx1"/>
                </a:solidFill>
                <a:latin typeface="+mn-lt"/>
                <a:ea typeface="+mn-ea"/>
                <a:cs typeface="+mn-cs"/>
              </a:rPr>
              <a:t>Posee</a:t>
            </a:r>
            <a:r>
              <a:rPr lang="en-US" sz="1200" kern="1200" baseline="0" dirty="0" smtClean="0">
                <a:solidFill>
                  <a:schemeClr val="tx1"/>
                </a:solidFill>
                <a:latin typeface="+mn-lt"/>
                <a:ea typeface="+mn-ea"/>
                <a:cs typeface="+mn-cs"/>
              </a:rPr>
              <a:t> un </a:t>
            </a:r>
            <a:r>
              <a:rPr lang="en-US" sz="1200" kern="1200" baseline="0" dirty="0" err="1" smtClean="0">
                <a:solidFill>
                  <a:schemeClr val="tx1"/>
                </a:solidFill>
                <a:latin typeface="+mn-lt"/>
                <a:ea typeface="+mn-ea"/>
                <a:cs typeface="+mn-cs"/>
              </a:rPr>
              <a:t>buen</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rendimiento</a:t>
            </a:r>
            <a:r>
              <a:rPr lang="en-US" sz="1200" kern="1200" baseline="0" dirty="0" smtClean="0">
                <a:solidFill>
                  <a:schemeClr val="tx1"/>
                </a:solidFill>
                <a:latin typeface="+mn-lt"/>
                <a:ea typeface="+mn-ea"/>
                <a:cs typeface="+mn-cs"/>
              </a:rPr>
              <a:t> en </a:t>
            </a:r>
            <a:r>
              <a:rPr lang="en-US" sz="1200" kern="1200" baseline="0" dirty="0" err="1" smtClean="0">
                <a:solidFill>
                  <a:schemeClr val="tx1"/>
                </a:solidFill>
                <a:latin typeface="+mn-lt"/>
                <a:ea typeface="+mn-ea"/>
                <a:cs typeface="+mn-cs"/>
              </a:rPr>
              <a:t>alta</a:t>
            </a:r>
            <a:r>
              <a:rPr lang="en-US" sz="1200" kern="1200" baseline="0" dirty="0" smtClean="0">
                <a:solidFill>
                  <a:schemeClr val="tx1"/>
                </a:solidFill>
                <a:latin typeface="+mn-lt"/>
                <a:ea typeface="+mn-ea"/>
                <a:cs typeface="+mn-cs"/>
              </a:rPr>
              <a:t> mar. </a:t>
            </a:r>
          </a:p>
          <a:p>
            <a:pPr rtl="0" eaLnBrk="1" fontAlgn="base" latinLnBrk="0" hangingPunct="1"/>
            <a:endParaRPr lang="en-US" sz="1200" kern="1200" baseline="0" dirty="0" smtClean="0">
              <a:solidFill>
                <a:schemeClr val="tx1"/>
              </a:solidFill>
              <a:latin typeface="+mn-lt"/>
              <a:ea typeface="+mn-ea"/>
              <a:cs typeface="+mn-cs"/>
            </a:endParaRPr>
          </a:p>
          <a:p>
            <a:pPr rtl="0" eaLnBrk="1" fontAlgn="base" latinLnBrk="0" hangingPunct="1"/>
            <a:r>
              <a:rPr lang="en-US" sz="1200" kern="1200" baseline="0" dirty="0" smtClean="0">
                <a:solidFill>
                  <a:schemeClr val="tx1"/>
                </a:solidFill>
                <a:latin typeface="+mn-lt"/>
                <a:ea typeface="+mn-ea"/>
                <a:cs typeface="+mn-cs"/>
              </a:rPr>
              <a:t>(</a:t>
            </a:r>
            <a:r>
              <a:rPr lang="en-US" sz="1200" kern="1200" baseline="0" dirty="0" err="1" smtClean="0">
                <a:solidFill>
                  <a:schemeClr val="tx1"/>
                </a:solidFill>
                <a:latin typeface="+mn-lt"/>
                <a:ea typeface="+mn-ea"/>
                <a:cs typeface="+mn-cs"/>
              </a:rPr>
              <a:t>Esta</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filmina</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tiene</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una</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animacion</a:t>
            </a:r>
            <a:r>
              <a:rPr lang="en-US" sz="1200" kern="1200" baseline="0" dirty="0" smtClean="0">
                <a:solidFill>
                  <a:schemeClr val="tx1"/>
                </a:solidFill>
                <a:latin typeface="+mn-lt"/>
                <a:ea typeface="+mn-ea"/>
                <a:cs typeface="+mn-cs"/>
              </a:rPr>
              <a:t> del </a:t>
            </a:r>
            <a:r>
              <a:rPr lang="en-US" sz="1200" kern="1200" baseline="0" dirty="0" err="1" smtClean="0">
                <a:solidFill>
                  <a:schemeClr val="tx1"/>
                </a:solidFill>
                <a:latin typeface="+mn-lt"/>
                <a:ea typeface="+mn-ea"/>
                <a:cs typeface="+mn-cs"/>
              </a:rPr>
              <a:t>avance</a:t>
            </a:r>
            <a:r>
              <a:rPr lang="en-US" sz="1200" kern="1200" baseline="0" dirty="0" smtClean="0">
                <a:solidFill>
                  <a:schemeClr val="tx1"/>
                </a:solidFill>
                <a:latin typeface="+mn-lt"/>
                <a:ea typeface="+mn-ea"/>
                <a:cs typeface="+mn-cs"/>
              </a:rPr>
              <a:t> del </a:t>
            </a:r>
            <a:r>
              <a:rPr lang="en-US" sz="1200" kern="1200" baseline="0" dirty="0" err="1" smtClean="0">
                <a:solidFill>
                  <a:schemeClr val="tx1"/>
                </a:solidFill>
                <a:latin typeface="+mn-lt"/>
                <a:ea typeface="+mn-ea"/>
                <a:cs typeface="+mn-cs"/>
              </a:rPr>
              <a:t>pronostico</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desde</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las</a:t>
            </a:r>
            <a:r>
              <a:rPr lang="en-US" sz="1200" kern="1200" baseline="0" dirty="0" smtClean="0">
                <a:solidFill>
                  <a:schemeClr val="tx1"/>
                </a:solidFill>
                <a:latin typeface="+mn-lt"/>
                <a:ea typeface="+mn-ea"/>
                <a:cs typeface="+mn-cs"/>
              </a:rPr>
              <a:t> 0hs </a:t>
            </a:r>
            <a:r>
              <a:rPr lang="en-US" sz="1200" kern="1200" baseline="0" dirty="0" err="1" smtClean="0">
                <a:solidFill>
                  <a:schemeClr val="tx1"/>
                </a:solidFill>
                <a:latin typeface="+mn-lt"/>
                <a:ea typeface="+mn-ea"/>
                <a:cs typeface="+mn-cs"/>
              </a:rPr>
              <a:t>hasta</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las</a:t>
            </a:r>
            <a:r>
              <a:rPr lang="en-US" sz="1200" kern="1200" baseline="0" dirty="0" smtClean="0">
                <a:solidFill>
                  <a:schemeClr val="tx1"/>
                </a:solidFill>
                <a:latin typeface="+mn-lt"/>
                <a:ea typeface="+mn-ea"/>
                <a:cs typeface="+mn-cs"/>
              </a:rPr>
              <a:t> 80 </a:t>
            </a:r>
            <a:r>
              <a:rPr lang="en-US" sz="1200" kern="1200" baseline="0" dirty="0" err="1" smtClean="0">
                <a:solidFill>
                  <a:schemeClr val="tx1"/>
                </a:solidFill>
                <a:latin typeface="+mn-lt"/>
                <a:ea typeface="+mn-ea"/>
                <a:cs typeface="+mn-cs"/>
              </a:rPr>
              <a:t>hs</a:t>
            </a:r>
            <a:r>
              <a:rPr lang="en-US" sz="1200" kern="1200" baseline="0" dirty="0" smtClean="0">
                <a:solidFill>
                  <a:schemeClr val="tx1"/>
                </a:solidFill>
                <a:latin typeface="+mn-lt"/>
                <a:ea typeface="+mn-ea"/>
                <a:cs typeface="+mn-cs"/>
              </a:rPr>
              <a:t>, no la </a:t>
            </a:r>
            <a:r>
              <a:rPr lang="en-US" sz="1200" kern="1200" baseline="0" dirty="0" err="1" smtClean="0">
                <a:solidFill>
                  <a:schemeClr val="tx1"/>
                </a:solidFill>
                <a:latin typeface="+mn-lt"/>
                <a:ea typeface="+mn-ea"/>
                <a:cs typeface="+mn-cs"/>
              </a:rPr>
              <a:t>inclui</a:t>
            </a:r>
            <a:r>
              <a:rPr lang="en-US" sz="1200" kern="1200" baseline="0" dirty="0" smtClean="0">
                <a:solidFill>
                  <a:schemeClr val="tx1"/>
                </a:solidFill>
                <a:latin typeface="+mn-lt"/>
                <a:ea typeface="+mn-ea"/>
                <a:cs typeface="+mn-cs"/>
              </a:rPr>
              <a:t> en el mail </a:t>
            </a:r>
            <a:r>
              <a:rPr lang="en-US" sz="1200" kern="1200" baseline="0" dirty="0" err="1" smtClean="0">
                <a:solidFill>
                  <a:schemeClr val="tx1"/>
                </a:solidFill>
                <a:latin typeface="+mn-lt"/>
                <a:ea typeface="+mn-ea"/>
                <a:cs typeface="+mn-cs"/>
              </a:rPr>
              <a:t>porque</a:t>
            </a:r>
            <a:r>
              <a:rPr lang="en-US" sz="1200" kern="1200" baseline="0" dirty="0" smtClean="0">
                <a:solidFill>
                  <a:schemeClr val="tx1"/>
                </a:solidFill>
                <a:latin typeface="+mn-lt"/>
                <a:ea typeface="+mn-ea"/>
                <a:cs typeface="+mn-cs"/>
              </a:rPr>
              <a:t> se </a:t>
            </a:r>
            <a:r>
              <a:rPr lang="en-US" sz="1200" kern="1200" baseline="0" dirty="0" err="1" smtClean="0">
                <a:solidFill>
                  <a:schemeClr val="tx1"/>
                </a:solidFill>
                <a:latin typeface="+mn-lt"/>
                <a:ea typeface="+mn-ea"/>
                <a:cs typeface="+mn-cs"/>
              </a:rPr>
              <a:t>hacia</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muy</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pesado</a:t>
            </a:r>
            <a:r>
              <a:rPr lang="en-US" sz="1200" kern="1200" baseline="0" dirty="0" smtClean="0">
                <a:solidFill>
                  <a:schemeClr val="tx1"/>
                </a:solidFill>
                <a:latin typeface="+mn-lt"/>
                <a:ea typeface="+mn-ea"/>
                <a:cs typeface="+mn-cs"/>
              </a:rPr>
              <a:t> el </a:t>
            </a:r>
            <a:r>
              <a:rPr lang="en-US" sz="1200" kern="1200" baseline="0" dirty="0" err="1" smtClean="0">
                <a:solidFill>
                  <a:schemeClr val="tx1"/>
                </a:solidFill>
                <a:latin typeface="+mn-lt"/>
                <a:ea typeface="+mn-ea"/>
                <a:cs typeface="+mn-cs"/>
              </a:rPr>
              <a:t>archivo</a:t>
            </a:r>
            <a:r>
              <a:rPr lang="en-US" sz="1200" kern="1200" baseline="0" dirty="0" smtClean="0">
                <a:solidFill>
                  <a:schemeClr val="tx1"/>
                </a:solidFill>
                <a:latin typeface="+mn-lt"/>
                <a:ea typeface="+mn-ea"/>
                <a:cs typeface="+mn-cs"/>
              </a:rPr>
              <a:t>)</a:t>
            </a:r>
          </a:p>
        </p:txBody>
      </p:sp>
      <p:sp>
        <p:nvSpPr>
          <p:cNvPr id="4" name="Slide Number Placeholder 3"/>
          <p:cNvSpPr>
            <a:spLocks noGrp="1"/>
          </p:cNvSpPr>
          <p:nvPr>
            <p:ph type="sldNum" sz="quarter" idx="10"/>
          </p:nvPr>
        </p:nvSpPr>
        <p:spPr/>
        <p:txBody>
          <a:bodyPr/>
          <a:lstStyle/>
          <a:p>
            <a:fld id="{0B94F1A4-9E02-42A3-A48D-511FB3467974}" type="slidenum">
              <a:rPr lang="es-AR" smtClean="0"/>
              <a:pPr/>
              <a:t>5</a:t>
            </a:fld>
            <a:endParaRPr lang="es-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s-AR" sz="1200" kern="1200" dirty="0" smtClean="0">
                <a:solidFill>
                  <a:schemeClr val="tx1"/>
                </a:solidFill>
                <a:latin typeface="+mn-lt"/>
                <a:ea typeface="+mn-ea"/>
                <a:cs typeface="+mn-cs"/>
              </a:rPr>
              <a:t>La estructura del modelo está representada por una grilla. Esta grilla</a:t>
            </a:r>
            <a:r>
              <a:rPr lang="es-AR" sz="1200" kern="1200" baseline="0" dirty="0" smtClean="0">
                <a:solidFill>
                  <a:schemeClr val="tx1"/>
                </a:solidFill>
                <a:latin typeface="+mn-lt"/>
                <a:ea typeface="+mn-ea"/>
                <a:cs typeface="+mn-cs"/>
              </a:rPr>
              <a:t> rectangular cubre todos los </a:t>
            </a:r>
            <a:r>
              <a:rPr lang="es-AR" sz="1200" kern="1200" baseline="0" dirty="0" err="1" smtClean="0">
                <a:solidFill>
                  <a:schemeClr val="tx1"/>
                </a:solidFill>
                <a:latin typeface="+mn-lt"/>
                <a:ea typeface="+mn-ea"/>
                <a:cs typeface="+mn-cs"/>
              </a:rPr>
              <a:t>oceanos</a:t>
            </a:r>
            <a:r>
              <a:rPr lang="es-AR" sz="1200" kern="1200" baseline="0" dirty="0" smtClean="0">
                <a:solidFill>
                  <a:schemeClr val="tx1"/>
                </a:solidFill>
                <a:latin typeface="+mn-lt"/>
                <a:ea typeface="+mn-ea"/>
                <a:cs typeface="+mn-cs"/>
              </a:rPr>
              <a:t>.</a:t>
            </a:r>
            <a:endParaRPr lang="es-AR" sz="1200" kern="1200" dirty="0" smtClean="0">
              <a:solidFill>
                <a:schemeClr val="tx1"/>
              </a:solidFill>
              <a:latin typeface="+mn-lt"/>
              <a:ea typeface="+mn-ea"/>
              <a:cs typeface="+mn-cs"/>
            </a:endParaRPr>
          </a:p>
          <a:p>
            <a:endParaRPr lang="en-US" sz="1200" kern="120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s-AR" sz="1200" kern="1200" dirty="0" smtClean="0">
                <a:solidFill>
                  <a:schemeClr val="tx1"/>
                </a:solidFill>
                <a:latin typeface="+mn-lt"/>
                <a:ea typeface="+mn-ea"/>
                <a:cs typeface="+mn-cs"/>
              </a:rPr>
              <a:t>A partir de los datos del viento sobre la superficie</a:t>
            </a:r>
            <a:r>
              <a:rPr lang="es-AR" sz="1200" kern="1200" baseline="0" dirty="0" smtClean="0">
                <a:solidFill>
                  <a:schemeClr val="tx1"/>
                </a:solidFill>
                <a:latin typeface="+mn-lt"/>
                <a:ea typeface="+mn-ea"/>
                <a:cs typeface="+mn-cs"/>
              </a:rPr>
              <a:t> el modelo calcula los </a:t>
            </a:r>
            <a:r>
              <a:rPr lang="es-AR" sz="1200" kern="1200" baseline="0" dirty="0" err="1" smtClean="0">
                <a:solidFill>
                  <a:schemeClr val="tx1"/>
                </a:solidFill>
                <a:latin typeface="+mn-lt"/>
                <a:ea typeface="+mn-ea"/>
                <a:cs typeface="+mn-cs"/>
              </a:rPr>
              <a:t>parametros</a:t>
            </a:r>
            <a:r>
              <a:rPr lang="es-AR" sz="1200" kern="1200" baseline="0" dirty="0" smtClean="0">
                <a:solidFill>
                  <a:schemeClr val="tx1"/>
                </a:solidFill>
                <a:latin typeface="+mn-lt"/>
                <a:ea typeface="+mn-ea"/>
                <a:cs typeface="+mn-cs"/>
              </a:rPr>
              <a:t> de las olas que pasan por cada punto de la grilla.</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Para </a:t>
            </a:r>
            <a:r>
              <a:rPr lang="en-US" sz="1200" kern="1200" dirty="0" err="1" smtClean="0">
                <a:solidFill>
                  <a:schemeClr val="tx1"/>
                </a:solidFill>
                <a:latin typeface="+mn-lt"/>
                <a:ea typeface="+mn-ea"/>
                <a:cs typeface="+mn-cs"/>
              </a:rPr>
              <a:t>cada</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punto</a:t>
            </a:r>
            <a:r>
              <a:rPr lang="en-US" sz="1200" kern="1200" dirty="0" smtClean="0">
                <a:solidFill>
                  <a:schemeClr val="tx1"/>
                </a:solidFill>
                <a:latin typeface="+mn-lt"/>
                <a:ea typeface="+mn-ea"/>
                <a:cs typeface="+mn-cs"/>
              </a:rPr>
              <a:t> de la </a:t>
            </a:r>
            <a:r>
              <a:rPr lang="en-US" sz="1200" kern="1200" dirty="0" err="1" smtClean="0">
                <a:solidFill>
                  <a:schemeClr val="tx1"/>
                </a:solidFill>
                <a:latin typeface="+mn-lt"/>
                <a:ea typeface="+mn-ea"/>
                <a:cs typeface="+mn-cs"/>
              </a:rPr>
              <a:t>grill</a:t>
            </a:r>
            <a:r>
              <a:rPr lang="en-US" sz="1200" kern="1200" baseline="0" dirty="0" err="1" smtClean="0">
                <a:solidFill>
                  <a:schemeClr val="tx1"/>
                </a:solidFill>
                <a:latin typeface="+mn-lt"/>
                <a:ea typeface="+mn-ea"/>
                <a:cs typeface="+mn-cs"/>
              </a:rPr>
              <a:t>a</a:t>
            </a:r>
            <a:r>
              <a:rPr lang="en-US" sz="1200" kern="1200" baseline="0" dirty="0" smtClean="0">
                <a:solidFill>
                  <a:schemeClr val="tx1"/>
                </a:solidFill>
                <a:latin typeface="+mn-lt"/>
                <a:ea typeface="+mn-ea"/>
                <a:cs typeface="+mn-cs"/>
              </a:rPr>
              <a:t> se </a:t>
            </a:r>
            <a:r>
              <a:rPr lang="en-US" sz="1200" kern="1200" baseline="0" dirty="0" err="1" smtClean="0">
                <a:solidFill>
                  <a:schemeClr val="tx1"/>
                </a:solidFill>
                <a:latin typeface="+mn-lt"/>
                <a:ea typeface="+mn-ea"/>
                <a:cs typeface="+mn-cs"/>
              </a:rPr>
              <a:t>calculan</a:t>
            </a:r>
            <a:r>
              <a:rPr lang="en-US" sz="1200" kern="1200" baseline="0" dirty="0" smtClean="0">
                <a:solidFill>
                  <a:schemeClr val="tx1"/>
                </a:solidFill>
                <a:latin typeface="+mn-lt"/>
                <a:ea typeface="+mn-ea"/>
                <a:cs typeface="+mn-cs"/>
              </a:rPr>
              <a:t>:</a:t>
            </a:r>
          </a:p>
          <a:p>
            <a:r>
              <a:rPr lang="en-US" sz="1200" kern="1200" baseline="0" dirty="0" smtClean="0">
                <a:solidFill>
                  <a:schemeClr val="tx1"/>
                </a:solidFill>
                <a:latin typeface="+mn-lt"/>
                <a:ea typeface="+mn-ea"/>
                <a:cs typeface="+mn-cs"/>
              </a:rPr>
              <a:t>			 La </a:t>
            </a:r>
            <a:r>
              <a:rPr lang="en-US" sz="1200" kern="1200" baseline="0" dirty="0" err="1" smtClean="0">
                <a:solidFill>
                  <a:schemeClr val="tx1"/>
                </a:solidFill>
                <a:latin typeface="+mn-lt"/>
                <a:ea typeface="+mn-ea"/>
                <a:cs typeface="+mn-cs"/>
              </a:rPr>
              <a:t>altura</a:t>
            </a:r>
            <a:r>
              <a:rPr lang="en-US" sz="1200" kern="1200" baseline="0" dirty="0" smtClean="0">
                <a:solidFill>
                  <a:schemeClr val="tx1"/>
                </a:solidFill>
                <a:latin typeface="+mn-lt"/>
                <a:ea typeface="+mn-ea"/>
                <a:cs typeface="+mn-cs"/>
              </a:rPr>
              <a:t>, la </a:t>
            </a:r>
            <a:r>
              <a:rPr lang="en-US" sz="1200" kern="1200" baseline="0" dirty="0" err="1" smtClean="0">
                <a:solidFill>
                  <a:schemeClr val="tx1"/>
                </a:solidFill>
                <a:latin typeface="+mn-lt"/>
                <a:ea typeface="+mn-ea"/>
                <a:cs typeface="+mn-cs"/>
              </a:rPr>
              <a:t>direccion</a:t>
            </a:r>
            <a:r>
              <a:rPr lang="en-US" sz="1200" kern="1200" baseline="0" dirty="0" smtClean="0">
                <a:solidFill>
                  <a:schemeClr val="tx1"/>
                </a:solidFill>
                <a:latin typeface="+mn-lt"/>
                <a:ea typeface="+mn-ea"/>
                <a:cs typeface="+mn-cs"/>
              </a:rPr>
              <a:t> y el </a:t>
            </a:r>
            <a:r>
              <a:rPr lang="en-US" sz="1200" kern="1200" baseline="0" dirty="0" err="1" smtClean="0">
                <a:solidFill>
                  <a:schemeClr val="tx1"/>
                </a:solidFill>
                <a:latin typeface="+mn-lt"/>
                <a:ea typeface="+mn-ea"/>
                <a:cs typeface="+mn-cs"/>
              </a:rPr>
              <a:t>periodo</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promedio</a:t>
            </a:r>
            <a:r>
              <a:rPr lang="en-US" sz="1200" kern="1200" baseline="0" dirty="0" smtClean="0">
                <a:solidFill>
                  <a:schemeClr val="tx1"/>
                </a:solidFill>
                <a:latin typeface="+mn-lt"/>
                <a:ea typeface="+mn-ea"/>
                <a:cs typeface="+mn-cs"/>
              </a:rPr>
              <a:t>.</a:t>
            </a:r>
            <a:endParaRPr lang="es-AR" dirty="0"/>
          </a:p>
        </p:txBody>
      </p:sp>
      <p:sp>
        <p:nvSpPr>
          <p:cNvPr id="4" name="Slide Number Placeholder 3"/>
          <p:cNvSpPr>
            <a:spLocks noGrp="1"/>
          </p:cNvSpPr>
          <p:nvPr>
            <p:ph type="sldNum" sz="quarter" idx="10"/>
          </p:nvPr>
        </p:nvSpPr>
        <p:spPr/>
        <p:txBody>
          <a:bodyPr/>
          <a:lstStyle/>
          <a:p>
            <a:fld id="{0B94F1A4-9E02-42A3-A48D-511FB3467974}" type="slidenum">
              <a:rPr lang="es-AR" smtClean="0"/>
              <a:pPr/>
              <a:t>6</a:t>
            </a:fld>
            <a:endParaRPr lang="es-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smtClean="0"/>
          </a:p>
          <a:p>
            <a:endParaRPr lang="es-AR" dirty="0"/>
          </a:p>
        </p:txBody>
      </p:sp>
      <p:sp>
        <p:nvSpPr>
          <p:cNvPr id="4" name="Slide Number Placeholder 3"/>
          <p:cNvSpPr>
            <a:spLocks noGrp="1"/>
          </p:cNvSpPr>
          <p:nvPr>
            <p:ph type="sldNum" sz="quarter" idx="10"/>
          </p:nvPr>
        </p:nvSpPr>
        <p:spPr/>
        <p:txBody>
          <a:bodyPr/>
          <a:lstStyle/>
          <a:p>
            <a:fld id="{0B94F1A4-9E02-42A3-A48D-511FB3467974}" type="slidenum">
              <a:rPr lang="es-AR" smtClean="0"/>
              <a:pPr/>
              <a:t>7</a:t>
            </a:fld>
            <a:endParaRPr lang="es-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rtl="0" eaLnBrk="1" fontAlgn="base" latinLnBrk="0" hangingPunct="1"/>
            <a:r>
              <a:rPr lang="es-AR" sz="1200" kern="1200" dirty="0" smtClean="0">
                <a:solidFill>
                  <a:schemeClr val="tx1"/>
                </a:solidFill>
                <a:latin typeface="+mn-lt"/>
                <a:ea typeface="+mn-ea"/>
                <a:cs typeface="+mn-cs"/>
              </a:rPr>
              <a:t>El problema que el mismo presenta es que sus pronósticos no contemplan la geografía de lecho marino en las cercanías de la costa. De esta manera, dado un mismo pronóstico de WAVEWATCH III para determinada zona se puede observar en dos playas muy cercanas tamaños de ola completamente diferentes. </a:t>
            </a:r>
            <a:endParaRPr lang="es-AR" dirty="0"/>
          </a:p>
        </p:txBody>
      </p:sp>
      <p:sp>
        <p:nvSpPr>
          <p:cNvPr id="4" name="Slide Number Placeholder 3"/>
          <p:cNvSpPr>
            <a:spLocks noGrp="1"/>
          </p:cNvSpPr>
          <p:nvPr>
            <p:ph type="sldNum" sz="quarter" idx="10"/>
          </p:nvPr>
        </p:nvSpPr>
        <p:spPr/>
        <p:txBody>
          <a:bodyPr/>
          <a:lstStyle/>
          <a:p>
            <a:fld id="{0B94F1A4-9E02-42A3-A48D-511FB3467974}" type="slidenum">
              <a:rPr lang="es-AR" smtClean="0"/>
              <a:pPr/>
              <a:t>8</a:t>
            </a:fld>
            <a:endParaRPr lang="es-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rtl="0" eaLnBrk="1" fontAlgn="base" latinLnBrk="0" hangingPunct="1"/>
            <a:r>
              <a:rPr lang="en-US" dirty="0" smtClean="0"/>
              <a:t>Las </a:t>
            </a:r>
            <a:r>
              <a:rPr lang="en-US" dirty="0" err="1" smtClean="0"/>
              <a:t>imagenes</a:t>
            </a:r>
            <a:r>
              <a:rPr lang="en-US" baseline="0" dirty="0" smtClean="0"/>
              <a:t> </a:t>
            </a:r>
            <a:r>
              <a:rPr lang="en-US" baseline="0" dirty="0" err="1" smtClean="0"/>
              <a:t>fueron</a:t>
            </a:r>
            <a:r>
              <a:rPr lang="en-US" baseline="0" dirty="0" smtClean="0"/>
              <a:t> </a:t>
            </a:r>
            <a:r>
              <a:rPr lang="en-US" baseline="0" dirty="0" err="1" smtClean="0"/>
              <a:t>tomadas</a:t>
            </a:r>
            <a:r>
              <a:rPr lang="en-US" baseline="0" dirty="0" smtClean="0"/>
              <a:t> </a:t>
            </a:r>
            <a:r>
              <a:rPr lang="en-US" baseline="0" dirty="0" err="1" smtClean="0"/>
              <a:t>por</a:t>
            </a:r>
            <a:r>
              <a:rPr lang="en-US" baseline="0" dirty="0" smtClean="0"/>
              <a:t> el </a:t>
            </a:r>
            <a:r>
              <a:rPr lang="en-US" baseline="0" dirty="0" err="1" smtClean="0"/>
              <a:t>reporte</a:t>
            </a:r>
            <a:r>
              <a:rPr lang="en-US" baseline="0" dirty="0" smtClean="0"/>
              <a:t> de </a:t>
            </a:r>
            <a:r>
              <a:rPr lang="en-US" baseline="0" dirty="0" err="1" smtClean="0"/>
              <a:t>olas</a:t>
            </a:r>
            <a:r>
              <a:rPr lang="en-US" baseline="0" dirty="0" smtClean="0"/>
              <a:t> local de la ciudad de </a:t>
            </a:r>
            <a:r>
              <a:rPr lang="en-US" baseline="0" dirty="0" err="1" smtClean="0"/>
              <a:t>Ubatuba</a:t>
            </a:r>
            <a:r>
              <a:rPr lang="en-US" baseline="0" dirty="0" smtClean="0"/>
              <a:t>, Brazil </a:t>
            </a:r>
            <a:r>
              <a:rPr lang="en-US" baseline="0" dirty="0" err="1" smtClean="0"/>
              <a:t>todas</a:t>
            </a:r>
            <a:r>
              <a:rPr lang="en-US" baseline="0" dirty="0" smtClean="0"/>
              <a:t> entre </a:t>
            </a:r>
            <a:r>
              <a:rPr lang="en-US" baseline="0" dirty="0" err="1" smtClean="0"/>
              <a:t>las</a:t>
            </a:r>
            <a:r>
              <a:rPr lang="en-US" baseline="0" dirty="0" smtClean="0"/>
              <a:t> 7 y </a:t>
            </a:r>
            <a:r>
              <a:rPr lang="en-US" baseline="0" dirty="0" err="1" smtClean="0"/>
              <a:t>las</a:t>
            </a:r>
            <a:r>
              <a:rPr lang="en-US" baseline="0" dirty="0" smtClean="0"/>
              <a:t> 8 de la </a:t>
            </a:r>
            <a:r>
              <a:rPr lang="en-US" baseline="0" dirty="0" err="1" smtClean="0"/>
              <a:t>mañana</a:t>
            </a:r>
            <a:r>
              <a:rPr lang="en-US" baseline="0" dirty="0" smtClean="0"/>
              <a:t> del </a:t>
            </a:r>
            <a:r>
              <a:rPr lang="en-US" baseline="0" dirty="0" err="1" smtClean="0"/>
              <a:t>mismo</a:t>
            </a:r>
            <a:r>
              <a:rPr lang="en-US" baseline="0" dirty="0" smtClean="0"/>
              <a:t> dia.</a:t>
            </a:r>
          </a:p>
          <a:p>
            <a:pPr rtl="0" eaLnBrk="1" fontAlgn="base" latinLnBrk="0" hangingPunct="1"/>
            <a:r>
              <a:rPr lang="en-US" baseline="0" dirty="0" smtClean="0"/>
              <a:t>En </a:t>
            </a:r>
            <a:r>
              <a:rPr lang="en-US" baseline="0" dirty="0" err="1" smtClean="0"/>
              <a:t>las</a:t>
            </a:r>
            <a:r>
              <a:rPr lang="en-US" baseline="0" dirty="0" smtClean="0"/>
              <a:t> </a:t>
            </a:r>
            <a:r>
              <a:rPr lang="en-US" baseline="0" dirty="0" err="1" smtClean="0"/>
              <a:t>fotos</a:t>
            </a:r>
            <a:r>
              <a:rPr lang="en-US" baseline="0" dirty="0" smtClean="0"/>
              <a:t> se </a:t>
            </a:r>
            <a:r>
              <a:rPr lang="en-US" baseline="0" dirty="0" err="1" smtClean="0"/>
              <a:t>puede</a:t>
            </a:r>
            <a:r>
              <a:rPr lang="en-US" baseline="0" dirty="0" smtClean="0"/>
              <a:t> </a:t>
            </a:r>
            <a:r>
              <a:rPr lang="en-US" baseline="0" dirty="0" err="1" smtClean="0"/>
              <a:t>apreciar</a:t>
            </a:r>
            <a:r>
              <a:rPr lang="en-US" baseline="0" dirty="0" smtClean="0"/>
              <a:t> la </a:t>
            </a:r>
            <a:r>
              <a:rPr lang="en-US" baseline="0" dirty="0" err="1" smtClean="0"/>
              <a:t>diferencia</a:t>
            </a:r>
            <a:r>
              <a:rPr lang="en-US" baseline="0" dirty="0" smtClean="0"/>
              <a:t> de la </a:t>
            </a:r>
            <a:r>
              <a:rPr lang="en-US" baseline="0" dirty="0" err="1" smtClean="0"/>
              <a:t>altura</a:t>
            </a:r>
            <a:r>
              <a:rPr lang="en-US" baseline="0" dirty="0" smtClean="0"/>
              <a:t> de la </a:t>
            </a:r>
            <a:r>
              <a:rPr lang="en-US" baseline="0" dirty="0" err="1" smtClean="0"/>
              <a:t>ola</a:t>
            </a:r>
            <a:r>
              <a:rPr lang="en-US" baseline="0" dirty="0" smtClean="0"/>
              <a:t> en </a:t>
            </a:r>
            <a:r>
              <a:rPr lang="en-US" baseline="0" dirty="0" err="1" smtClean="0"/>
              <a:t>cada</a:t>
            </a:r>
            <a:r>
              <a:rPr lang="en-US" baseline="0" dirty="0" smtClean="0"/>
              <a:t> </a:t>
            </a:r>
            <a:r>
              <a:rPr lang="en-US" baseline="0" dirty="0" err="1" smtClean="0"/>
              <a:t>una</a:t>
            </a:r>
            <a:r>
              <a:rPr lang="en-US" baseline="0" dirty="0" smtClean="0"/>
              <a:t> de </a:t>
            </a:r>
            <a:r>
              <a:rPr lang="en-US" baseline="0" dirty="0" err="1" smtClean="0"/>
              <a:t>las</a:t>
            </a:r>
            <a:r>
              <a:rPr lang="en-US" baseline="0" dirty="0" smtClean="0"/>
              <a:t> playas.</a:t>
            </a:r>
          </a:p>
          <a:p>
            <a:pPr rtl="0" eaLnBrk="1" fontAlgn="base" latinLnBrk="0" hangingPunct="1"/>
            <a:endParaRPr lang="en-US" baseline="0" dirty="0" smtClean="0"/>
          </a:p>
          <a:p>
            <a:pPr rtl="0" eaLnBrk="1" fontAlgn="base" latinLnBrk="0" hangingPunct="1"/>
            <a:r>
              <a:rPr lang="en-US" baseline="0" dirty="0" smtClean="0"/>
              <a:t>Si </a:t>
            </a:r>
            <a:r>
              <a:rPr lang="en-US" baseline="0" dirty="0" err="1" smtClean="0"/>
              <a:t>bien</a:t>
            </a:r>
            <a:r>
              <a:rPr lang="en-US" baseline="0" dirty="0" smtClean="0"/>
              <a:t> el </a:t>
            </a:r>
            <a:r>
              <a:rPr lang="en-US" baseline="0" dirty="0" err="1" smtClean="0"/>
              <a:t>estado</a:t>
            </a:r>
            <a:r>
              <a:rPr lang="en-US" baseline="0" dirty="0" smtClean="0"/>
              <a:t> de </a:t>
            </a:r>
            <a:r>
              <a:rPr lang="en-US" baseline="0" dirty="0" err="1" smtClean="0"/>
              <a:t>alta</a:t>
            </a:r>
            <a:r>
              <a:rPr lang="en-US" baseline="0" dirty="0" smtClean="0"/>
              <a:t> mar </a:t>
            </a:r>
            <a:r>
              <a:rPr lang="en-US" baseline="0" dirty="0" err="1" smtClean="0"/>
              <a:t>indicaba</a:t>
            </a:r>
            <a:r>
              <a:rPr lang="en-US" baseline="0" dirty="0" smtClean="0"/>
              <a:t> </a:t>
            </a:r>
            <a:r>
              <a:rPr lang="en-US" baseline="0" dirty="0" err="1" smtClean="0"/>
              <a:t>una</a:t>
            </a:r>
            <a:r>
              <a:rPr lang="en-US" baseline="0" dirty="0" smtClean="0"/>
              <a:t> </a:t>
            </a:r>
            <a:r>
              <a:rPr lang="en-US" baseline="0" dirty="0" err="1" smtClean="0"/>
              <a:t>altura</a:t>
            </a:r>
            <a:r>
              <a:rPr lang="en-US" baseline="0" dirty="0" smtClean="0"/>
              <a:t> de 1.7 </a:t>
            </a:r>
            <a:r>
              <a:rPr lang="en-US" baseline="0" dirty="0" err="1" smtClean="0"/>
              <a:t>mts</a:t>
            </a:r>
            <a:r>
              <a:rPr lang="en-US" baseline="0" dirty="0" smtClean="0"/>
              <a:t>, </a:t>
            </a:r>
            <a:r>
              <a:rPr lang="en-US" baseline="0" dirty="0" err="1" smtClean="0"/>
              <a:t>esta</a:t>
            </a:r>
            <a:r>
              <a:rPr lang="en-US" baseline="0" dirty="0" smtClean="0"/>
              <a:t> </a:t>
            </a:r>
            <a:r>
              <a:rPr lang="en-US" baseline="0" dirty="0" err="1" smtClean="0"/>
              <a:t>altura</a:t>
            </a:r>
            <a:r>
              <a:rPr lang="en-US" baseline="0" dirty="0" smtClean="0"/>
              <a:t> se </a:t>
            </a:r>
            <a:r>
              <a:rPr lang="en-US" baseline="0" dirty="0" err="1" smtClean="0"/>
              <a:t>vio</a:t>
            </a:r>
            <a:r>
              <a:rPr lang="en-US" baseline="0" dirty="0" smtClean="0"/>
              <a:t> </a:t>
            </a:r>
            <a:r>
              <a:rPr lang="en-US" baseline="0" dirty="0" err="1" smtClean="0"/>
              <a:t>afectada</a:t>
            </a:r>
            <a:r>
              <a:rPr lang="en-US" baseline="0" dirty="0" smtClean="0"/>
              <a:t> en </a:t>
            </a:r>
            <a:r>
              <a:rPr lang="en-US" baseline="0" dirty="0" err="1" smtClean="0"/>
              <a:t>las</a:t>
            </a:r>
            <a:r>
              <a:rPr lang="en-US" baseline="0" dirty="0" smtClean="0"/>
              <a:t> </a:t>
            </a:r>
            <a:r>
              <a:rPr lang="en-US" baseline="0" dirty="0" err="1" smtClean="0"/>
              <a:t>diferentes</a:t>
            </a:r>
            <a:r>
              <a:rPr lang="en-US" baseline="0" dirty="0" smtClean="0"/>
              <a:t> playas, </a:t>
            </a:r>
            <a:r>
              <a:rPr lang="en-US" baseline="0" dirty="0" err="1" smtClean="0"/>
              <a:t>demostrando</a:t>
            </a:r>
            <a:r>
              <a:rPr lang="en-US" baseline="0" dirty="0" smtClean="0"/>
              <a:t> </a:t>
            </a:r>
            <a:r>
              <a:rPr lang="en-US" baseline="0" dirty="0" err="1" smtClean="0"/>
              <a:t>que</a:t>
            </a:r>
            <a:r>
              <a:rPr lang="en-US" baseline="0" dirty="0" smtClean="0"/>
              <a:t> el </a:t>
            </a:r>
            <a:r>
              <a:rPr lang="en-US" baseline="0" dirty="0" err="1" smtClean="0"/>
              <a:t>pronostico</a:t>
            </a:r>
            <a:r>
              <a:rPr lang="en-US" baseline="0" dirty="0" smtClean="0"/>
              <a:t> de </a:t>
            </a:r>
            <a:r>
              <a:rPr lang="en-US" baseline="0" dirty="0" err="1" smtClean="0"/>
              <a:t>alta</a:t>
            </a:r>
            <a:r>
              <a:rPr lang="en-US" baseline="0" dirty="0" smtClean="0"/>
              <a:t> mar no se </a:t>
            </a:r>
            <a:r>
              <a:rPr lang="en-US" baseline="0" dirty="0" err="1" smtClean="0"/>
              <a:t>corresponde</a:t>
            </a:r>
            <a:r>
              <a:rPr lang="en-US" baseline="0" dirty="0" smtClean="0"/>
              <a:t> con lo </a:t>
            </a:r>
            <a:r>
              <a:rPr lang="en-US" baseline="0" dirty="0" err="1" smtClean="0"/>
              <a:t>observado</a:t>
            </a:r>
            <a:r>
              <a:rPr lang="en-US" baseline="0" dirty="0" smtClean="0"/>
              <a:t> en la </a:t>
            </a:r>
            <a:r>
              <a:rPr lang="en-US" baseline="0" dirty="0" err="1" smtClean="0"/>
              <a:t>cercania</a:t>
            </a:r>
            <a:r>
              <a:rPr lang="en-US" baseline="0" dirty="0" smtClean="0"/>
              <a:t> de la </a:t>
            </a:r>
            <a:r>
              <a:rPr lang="en-US" baseline="0" dirty="0" err="1" smtClean="0"/>
              <a:t>costa</a:t>
            </a:r>
            <a:r>
              <a:rPr lang="en-US" baseline="0" dirty="0" smtClean="0"/>
              <a:t>. </a:t>
            </a:r>
          </a:p>
        </p:txBody>
      </p:sp>
      <p:sp>
        <p:nvSpPr>
          <p:cNvPr id="4" name="Slide Number Placeholder 3"/>
          <p:cNvSpPr>
            <a:spLocks noGrp="1"/>
          </p:cNvSpPr>
          <p:nvPr>
            <p:ph type="sldNum" sz="quarter" idx="10"/>
          </p:nvPr>
        </p:nvSpPr>
        <p:spPr/>
        <p:txBody>
          <a:bodyPr/>
          <a:lstStyle/>
          <a:p>
            <a:fld id="{0B94F1A4-9E02-42A3-A48D-511FB3467974}" type="slidenum">
              <a:rPr lang="es-AR" smtClean="0"/>
              <a:pPr/>
              <a:t>9</a:t>
            </a:fld>
            <a:endParaRPr lang="es-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2">
        <a:schemeClr val="bg2"/>
      </p:bgRef>
    </p:bg>
    <p:spTree>
      <p:nvGrpSpPr>
        <p:cNvPr id="1" name=""/>
        <p:cNvGrpSpPr/>
        <p:nvPr/>
      </p:nvGrpSpPr>
      <p:grpSpPr>
        <a:xfrm>
          <a:off x="0" y="0"/>
          <a:ext cx="0" cy="0"/>
          <a:chOff x="0" y="0"/>
          <a:chExt cx="0" cy="0"/>
        </a:xfrm>
      </p:grpSpPr>
      <p:sp>
        <p:nvSpPr>
          <p:cNvPr id="9" name="Title 8"/>
          <p:cNvSpPr>
            <a:spLocks noGrp="1"/>
          </p:cNvSpPr>
          <p:nvPr>
            <p:ph type="ctrTitle"/>
          </p:nvPr>
        </p:nvSpPr>
        <p:spPr>
          <a:xfrm>
            <a:off x="533400" y="1371600"/>
            <a:ext cx="7851648" cy="18288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smtClean="0"/>
              <a:t>Click to edit Master title style</a:t>
            </a:r>
            <a:endParaRPr kumimoji="0" lang="en-US"/>
          </a:p>
        </p:txBody>
      </p:sp>
      <p:sp>
        <p:nvSpPr>
          <p:cNvPr id="17" name="Subtitle 16"/>
          <p:cNvSpPr>
            <a:spLocks noGrp="1"/>
          </p:cNvSpPr>
          <p:nvPr>
            <p:ph type="subTitle" idx="1"/>
          </p:nvPr>
        </p:nvSpPr>
        <p:spPr>
          <a:xfrm>
            <a:off x="533400" y="3228536"/>
            <a:ext cx="7854696"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30" name="Date Placeholder 29"/>
          <p:cNvSpPr>
            <a:spLocks noGrp="1"/>
          </p:cNvSpPr>
          <p:nvPr>
            <p:ph type="dt" sz="half" idx="10"/>
          </p:nvPr>
        </p:nvSpPr>
        <p:spPr/>
        <p:txBody>
          <a:bodyPr/>
          <a:lstStyle/>
          <a:p>
            <a:fld id="{3841DEE1-7CBC-4AC5-8CB0-36222882615A}" type="datetimeFigureOut">
              <a:rPr lang="es-AR" smtClean="0"/>
              <a:pPr/>
              <a:t>19/08/2010</a:t>
            </a:fld>
            <a:endParaRPr lang="es-AR"/>
          </a:p>
        </p:txBody>
      </p:sp>
      <p:sp>
        <p:nvSpPr>
          <p:cNvPr id="19" name="Footer Placeholder 18"/>
          <p:cNvSpPr>
            <a:spLocks noGrp="1"/>
          </p:cNvSpPr>
          <p:nvPr>
            <p:ph type="ftr" sz="quarter" idx="11"/>
          </p:nvPr>
        </p:nvSpPr>
        <p:spPr/>
        <p:txBody>
          <a:bodyPr/>
          <a:lstStyle/>
          <a:p>
            <a:endParaRPr lang="es-AR"/>
          </a:p>
        </p:txBody>
      </p:sp>
      <p:sp>
        <p:nvSpPr>
          <p:cNvPr id="27" name="Slide Number Placeholder 26"/>
          <p:cNvSpPr>
            <a:spLocks noGrp="1"/>
          </p:cNvSpPr>
          <p:nvPr>
            <p:ph type="sldNum" sz="quarter" idx="12"/>
          </p:nvPr>
        </p:nvSpPr>
        <p:spPr/>
        <p:txBody>
          <a:bodyPr/>
          <a:lstStyle/>
          <a:p>
            <a:fld id="{D19280F0-3E0F-4CCA-BDFB-00F856E1CA16}" type="slidenum">
              <a:rPr lang="es-AR" smtClean="0"/>
              <a:pPr/>
              <a:t>‹#›</a:t>
            </a:fld>
            <a:endParaRPr lang="es-AR"/>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3841DEE1-7CBC-4AC5-8CB0-36222882615A}" type="datetimeFigureOut">
              <a:rPr lang="es-AR" smtClean="0"/>
              <a:pPr/>
              <a:t>19/08/2010</a:t>
            </a:fld>
            <a:endParaRPr lang="es-AR"/>
          </a:p>
        </p:txBody>
      </p:sp>
      <p:sp>
        <p:nvSpPr>
          <p:cNvPr id="5" name="Footer Placeholder 4"/>
          <p:cNvSpPr>
            <a:spLocks noGrp="1"/>
          </p:cNvSpPr>
          <p:nvPr>
            <p:ph type="ftr" sz="quarter" idx="11"/>
          </p:nvPr>
        </p:nvSpPr>
        <p:spPr/>
        <p:txBody>
          <a:bodyPr/>
          <a:lstStyle/>
          <a:p>
            <a:endParaRPr lang="es-AR"/>
          </a:p>
        </p:txBody>
      </p:sp>
      <p:sp>
        <p:nvSpPr>
          <p:cNvPr id="6" name="Slide Number Placeholder 5"/>
          <p:cNvSpPr>
            <a:spLocks noGrp="1"/>
          </p:cNvSpPr>
          <p:nvPr>
            <p:ph type="sldNum" sz="quarter" idx="12"/>
          </p:nvPr>
        </p:nvSpPr>
        <p:spPr/>
        <p:txBody>
          <a:bodyPr/>
          <a:lstStyle/>
          <a:p>
            <a:fld id="{D19280F0-3E0F-4CCA-BDFB-00F856E1CA16}" type="slidenum">
              <a:rPr lang="es-AR" smtClean="0"/>
              <a:pPr/>
              <a:t>‹#›</a:t>
            </a:fld>
            <a:endParaRPr lang="es-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1"/>
            <a:ext cx="2057400" cy="5211763"/>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914401"/>
            <a:ext cx="6019800" cy="5211763"/>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3841DEE1-7CBC-4AC5-8CB0-36222882615A}" type="datetimeFigureOut">
              <a:rPr lang="es-AR" smtClean="0"/>
              <a:pPr/>
              <a:t>19/08/2010</a:t>
            </a:fld>
            <a:endParaRPr lang="es-AR"/>
          </a:p>
        </p:txBody>
      </p:sp>
      <p:sp>
        <p:nvSpPr>
          <p:cNvPr id="5" name="Footer Placeholder 4"/>
          <p:cNvSpPr>
            <a:spLocks noGrp="1"/>
          </p:cNvSpPr>
          <p:nvPr>
            <p:ph type="ftr" sz="quarter" idx="11"/>
          </p:nvPr>
        </p:nvSpPr>
        <p:spPr/>
        <p:txBody>
          <a:bodyPr/>
          <a:lstStyle/>
          <a:p>
            <a:endParaRPr lang="es-AR"/>
          </a:p>
        </p:txBody>
      </p:sp>
      <p:sp>
        <p:nvSpPr>
          <p:cNvPr id="6" name="Slide Number Placeholder 5"/>
          <p:cNvSpPr>
            <a:spLocks noGrp="1"/>
          </p:cNvSpPr>
          <p:nvPr>
            <p:ph type="sldNum" sz="quarter" idx="12"/>
          </p:nvPr>
        </p:nvSpPr>
        <p:spPr/>
        <p:txBody>
          <a:bodyPr/>
          <a:lstStyle/>
          <a:p>
            <a:fld id="{D19280F0-3E0F-4CCA-BDFB-00F856E1CA16}" type="slidenum">
              <a:rPr lang="es-AR" smtClean="0"/>
              <a:pPr/>
              <a:t>‹#›</a:t>
            </a:fld>
            <a:endParaRPr lang="es-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3841DEE1-7CBC-4AC5-8CB0-36222882615A}" type="datetimeFigureOut">
              <a:rPr lang="es-AR" smtClean="0"/>
              <a:pPr/>
              <a:t>19/08/2010</a:t>
            </a:fld>
            <a:endParaRPr lang="es-AR"/>
          </a:p>
        </p:txBody>
      </p:sp>
      <p:sp>
        <p:nvSpPr>
          <p:cNvPr id="5" name="Footer Placeholder 4"/>
          <p:cNvSpPr>
            <a:spLocks noGrp="1"/>
          </p:cNvSpPr>
          <p:nvPr>
            <p:ph type="ftr" sz="quarter" idx="11"/>
          </p:nvPr>
        </p:nvSpPr>
        <p:spPr/>
        <p:txBody>
          <a:bodyPr/>
          <a:lstStyle/>
          <a:p>
            <a:endParaRPr lang="es-AR"/>
          </a:p>
        </p:txBody>
      </p:sp>
      <p:sp>
        <p:nvSpPr>
          <p:cNvPr id="6" name="Slide Number Placeholder 5"/>
          <p:cNvSpPr>
            <a:spLocks noGrp="1"/>
          </p:cNvSpPr>
          <p:nvPr>
            <p:ph type="sldNum" sz="quarter" idx="12"/>
          </p:nvPr>
        </p:nvSpPr>
        <p:spPr/>
        <p:txBody>
          <a:bodyPr/>
          <a:lstStyle/>
          <a:p>
            <a:fld id="{D19280F0-3E0F-4CCA-BDFB-00F856E1CA16}" type="slidenum">
              <a:rPr lang="es-AR" smtClean="0"/>
              <a:pPr/>
              <a:t>‹#›</a:t>
            </a:fld>
            <a:endParaRPr lang="es-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30352" y="1316736"/>
            <a:ext cx="7772400" cy="1362456"/>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530352" y="2704664"/>
            <a:ext cx="7772400" cy="1509712"/>
          </a:xfrm>
        </p:spPr>
        <p:txBody>
          <a:bodyPr lIns="45720" rIns="45720" anchor="t"/>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p>
            <a:fld id="{3841DEE1-7CBC-4AC5-8CB0-36222882615A}" type="datetimeFigureOut">
              <a:rPr lang="es-AR" smtClean="0"/>
              <a:pPr/>
              <a:t>19/08/2010</a:t>
            </a:fld>
            <a:endParaRPr lang="es-AR"/>
          </a:p>
        </p:txBody>
      </p:sp>
      <p:sp>
        <p:nvSpPr>
          <p:cNvPr id="5" name="Footer Placeholder 4"/>
          <p:cNvSpPr>
            <a:spLocks noGrp="1"/>
          </p:cNvSpPr>
          <p:nvPr>
            <p:ph type="ftr" sz="quarter" idx="11"/>
          </p:nvPr>
        </p:nvSpPr>
        <p:spPr/>
        <p:txBody>
          <a:bodyPr/>
          <a:lstStyle/>
          <a:p>
            <a:endParaRPr lang="es-AR"/>
          </a:p>
        </p:txBody>
      </p:sp>
      <p:sp>
        <p:nvSpPr>
          <p:cNvPr id="6" name="Slide Number Placeholder 5"/>
          <p:cNvSpPr>
            <a:spLocks noGrp="1"/>
          </p:cNvSpPr>
          <p:nvPr>
            <p:ph type="sldNum" sz="quarter" idx="12"/>
          </p:nvPr>
        </p:nvSpPr>
        <p:spPr/>
        <p:txBody>
          <a:bodyPr/>
          <a:lstStyle/>
          <a:p>
            <a:fld id="{D19280F0-3E0F-4CCA-BDFB-00F856E1CA16}" type="slidenum">
              <a:rPr lang="es-AR" smtClean="0"/>
              <a:pPr/>
              <a:t>‹#›</a:t>
            </a:fld>
            <a:endParaRPr lang="es-AR"/>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a:lstStyle/>
          <a:p>
            <a:r>
              <a:rPr kumimoji="0" lang="en-US" smtClean="0"/>
              <a:t>Click to edit Master title style</a:t>
            </a:r>
            <a:endParaRPr kumimoji="0" lang="en-US"/>
          </a:p>
        </p:txBody>
      </p:sp>
      <p:sp>
        <p:nvSpPr>
          <p:cNvPr id="3" name="Content Placeholder 2"/>
          <p:cNvSpPr>
            <a:spLocks noGrp="1"/>
          </p:cNvSpPr>
          <p:nvPr>
            <p:ph sz="half" idx="1"/>
          </p:nvPr>
        </p:nvSpPr>
        <p:spPr>
          <a:xfrm>
            <a:off x="457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648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3841DEE1-7CBC-4AC5-8CB0-36222882615A}" type="datetimeFigureOut">
              <a:rPr lang="es-AR" smtClean="0"/>
              <a:pPr/>
              <a:t>19/08/2010</a:t>
            </a:fld>
            <a:endParaRPr lang="es-AR"/>
          </a:p>
        </p:txBody>
      </p:sp>
      <p:sp>
        <p:nvSpPr>
          <p:cNvPr id="6" name="Footer Placeholder 5"/>
          <p:cNvSpPr>
            <a:spLocks noGrp="1"/>
          </p:cNvSpPr>
          <p:nvPr>
            <p:ph type="ftr" sz="quarter" idx="11"/>
          </p:nvPr>
        </p:nvSpPr>
        <p:spPr/>
        <p:txBody>
          <a:bodyPr/>
          <a:lstStyle/>
          <a:p>
            <a:endParaRPr lang="es-AR"/>
          </a:p>
        </p:txBody>
      </p:sp>
      <p:sp>
        <p:nvSpPr>
          <p:cNvPr id="7" name="Slide Number Placeholder 6"/>
          <p:cNvSpPr>
            <a:spLocks noGrp="1"/>
          </p:cNvSpPr>
          <p:nvPr>
            <p:ph type="sldNum" sz="quarter" idx="12"/>
          </p:nvPr>
        </p:nvSpPr>
        <p:spPr/>
        <p:txBody>
          <a:bodyPr/>
          <a:lstStyle/>
          <a:p>
            <a:fld id="{D19280F0-3E0F-4CCA-BDFB-00F856E1CA16}" type="slidenum">
              <a:rPr lang="es-AR" smtClean="0"/>
              <a:pPr/>
              <a:t>‹#›</a:t>
            </a:fld>
            <a:endParaRPr lang="es-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tIns="45720" anchor="b"/>
          <a:lstStyle>
            <a:lvl1pPr>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1855248"/>
            <a:ext cx="4040188"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45025" y="1859757"/>
            <a:ext cx="4041775"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457200" y="2514600"/>
            <a:ext cx="4040188"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645025" y="2514600"/>
            <a:ext cx="4041775"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p>
            <a:fld id="{3841DEE1-7CBC-4AC5-8CB0-36222882615A}" type="datetimeFigureOut">
              <a:rPr lang="es-AR" smtClean="0"/>
              <a:pPr/>
              <a:t>19/08/2010</a:t>
            </a:fld>
            <a:endParaRPr lang="es-AR"/>
          </a:p>
        </p:txBody>
      </p:sp>
      <p:sp>
        <p:nvSpPr>
          <p:cNvPr id="8" name="Footer Placeholder 7"/>
          <p:cNvSpPr>
            <a:spLocks noGrp="1"/>
          </p:cNvSpPr>
          <p:nvPr>
            <p:ph type="ftr" sz="quarter" idx="11"/>
          </p:nvPr>
        </p:nvSpPr>
        <p:spPr/>
        <p:txBody>
          <a:bodyPr/>
          <a:lstStyle/>
          <a:p>
            <a:endParaRPr lang="es-AR"/>
          </a:p>
        </p:txBody>
      </p:sp>
      <p:sp>
        <p:nvSpPr>
          <p:cNvPr id="9" name="Slide Number Placeholder 8"/>
          <p:cNvSpPr>
            <a:spLocks noGrp="1"/>
          </p:cNvSpPr>
          <p:nvPr>
            <p:ph type="sldNum" sz="quarter" idx="12"/>
          </p:nvPr>
        </p:nvSpPr>
        <p:spPr/>
        <p:txBody>
          <a:bodyPr/>
          <a:lstStyle/>
          <a:p>
            <a:fld id="{D19280F0-3E0F-4CCA-BDFB-00F856E1CA16}" type="slidenum">
              <a:rPr lang="es-AR" smtClean="0"/>
              <a:pPr/>
              <a:t>‹#›</a:t>
            </a:fld>
            <a:endParaRPr lang="es-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305800" cy="114300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fld id="{3841DEE1-7CBC-4AC5-8CB0-36222882615A}" type="datetimeFigureOut">
              <a:rPr lang="es-AR" smtClean="0"/>
              <a:pPr/>
              <a:t>19/08/2010</a:t>
            </a:fld>
            <a:endParaRPr lang="es-AR"/>
          </a:p>
        </p:txBody>
      </p:sp>
      <p:sp>
        <p:nvSpPr>
          <p:cNvPr id="4" name="Footer Placeholder 3"/>
          <p:cNvSpPr>
            <a:spLocks noGrp="1"/>
          </p:cNvSpPr>
          <p:nvPr>
            <p:ph type="ftr" sz="quarter" idx="11"/>
          </p:nvPr>
        </p:nvSpPr>
        <p:spPr/>
        <p:txBody>
          <a:bodyPr/>
          <a:lstStyle/>
          <a:p>
            <a:endParaRPr lang="es-AR"/>
          </a:p>
        </p:txBody>
      </p:sp>
      <p:sp>
        <p:nvSpPr>
          <p:cNvPr id="5" name="Slide Number Placeholder 4"/>
          <p:cNvSpPr>
            <a:spLocks noGrp="1"/>
          </p:cNvSpPr>
          <p:nvPr>
            <p:ph type="sldNum" sz="quarter" idx="12"/>
          </p:nvPr>
        </p:nvSpPr>
        <p:spPr/>
        <p:txBody>
          <a:bodyPr/>
          <a:lstStyle/>
          <a:p>
            <a:fld id="{D19280F0-3E0F-4CCA-BDFB-00F856E1CA16}" type="slidenum">
              <a:rPr lang="es-AR" smtClean="0"/>
              <a:pPr/>
              <a:t>‹#›</a:t>
            </a:fld>
            <a:endParaRPr lang="es-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841DEE1-7CBC-4AC5-8CB0-36222882615A}" type="datetimeFigureOut">
              <a:rPr lang="es-AR" smtClean="0"/>
              <a:pPr/>
              <a:t>19/08/2010</a:t>
            </a:fld>
            <a:endParaRPr lang="es-AR"/>
          </a:p>
        </p:txBody>
      </p:sp>
      <p:sp>
        <p:nvSpPr>
          <p:cNvPr id="3" name="Footer Placeholder 2"/>
          <p:cNvSpPr>
            <a:spLocks noGrp="1"/>
          </p:cNvSpPr>
          <p:nvPr>
            <p:ph type="ftr" sz="quarter" idx="11"/>
          </p:nvPr>
        </p:nvSpPr>
        <p:spPr/>
        <p:txBody>
          <a:bodyPr/>
          <a:lstStyle/>
          <a:p>
            <a:endParaRPr lang="es-AR"/>
          </a:p>
        </p:txBody>
      </p:sp>
      <p:sp>
        <p:nvSpPr>
          <p:cNvPr id="4" name="Slide Number Placeholder 3"/>
          <p:cNvSpPr>
            <a:spLocks noGrp="1"/>
          </p:cNvSpPr>
          <p:nvPr>
            <p:ph type="sldNum" sz="quarter" idx="12"/>
          </p:nvPr>
        </p:nvSpPr>
        <p:spPr/>
        <p:txBody>
          <a:bodyPr/>
          <a:lstStyle/>
          <a:p>
            <a:fld id="{D19280F0-3E0F-4CCA-BDFB-00F856E1CA16}" type="slidenum">
              <a:rPr lang="es-AR" smtClean="0"/>
              <a:pPr/>
              <a:t>‹#›</a:t>
            </a:fld>
            <a:endParaRPr lang="es-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514352"/>
            <a:ext cx="2743200" cy="1162050"/>
          </a:xfrm>
        </p:spPr>
        <p:txBody>
          <a:bodyPr lIns="0" anchor="b">
            <a:noAutofit/>
          </a:bodyPr>
          <a:lstStyle>
            <a:lvl1pPr algn="l" rtl="0">
              <a:spcBef>
                <a:spcPct val="0"/>
              </a:spcBef>
              <a:buNone/>
              <a:defRPr sz="2600" b="0">
                <a:ln>
                  <a:noFill/>
                </a:ln>
                <a:solidFill>
                  <a:schemeClr val="tx2"/>
                </a:solidFill>
                <a:effectLst/>
                <a:latin typeface="+mj-lt"/>
                <a:ea typeface="+mj-ea"/>
                <a:cs typeface="+mj-cs"/>
              </a:defRPr>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685800" y="1676400"/>
            <a:ext cx="27432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3575050" y="1676400"/>
            <a:ext cx="5111750" cy="4572000"/>
          </a:xfrm>
        </p:spPr>
        <p:txBody>
          <a:bodyPr tIns="0"/>
          <a:lstStyle>
            <a:lvl1pPr>
              <a:defRPr sz="2800"/>
            </a:lvl1pPr>
            <a:lvl2pPr>
              <a:defRPr sz="2600"/>
            </a:lvl2pPr>
            <a:lvl3pPr>
              <a:defRPr sz="2400"/>
            </a:lvl3pPr>
            <a:lvl4pPr>
              <a:defRPr sz="20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3841DEE1-7CBC-4AC5-8CB0-36222882615A}" type="datetimeFigureOut">
              <a:rPr lang="es-AR" smtClean="0"/>
              <a:pPr/>
              <a:t>19/08/2010</a:t>
            </a:fld>
            <a:endParaRPr lang="es-AR"/>
          </a:p>
        </p:txBody>
      </p:sp>
      <p:sp>
        <p:nvSpPr>
          <p:cNvPr id="6" name="Footer Placeholder 5"/>
          <p:cNvSpPr>
            <a:spLocks noGrp="1"/>
          </p:cNvSpPr>
          <p:nvPr>
            <p:ph type="ftr" sz="quarter" idx="11"/>
          </p:nvPr>
        </p:nvSpPr>
        <p:spPr/>
        <p:txBody>
          <a:bodyPr/>
          <a:lstStyle/>
          <a:p>
            <a:endParaRPr lang="es-AR"/>
          </a:p>
        </p:txBody>
      </p:sp>
      <p:sp>
        <p:nvSpPr>
          <p:cNvPr id="7" name="Slide Number Placeholder 6"/>
          <p:cNvSpPr>
            <a:spLocks noGrp="1"/>
          </p:cNvSpPr>
          <p:nvPr>
            <p:ph type="sldNum" sz="quarter" idx="12"/>
          </p:nvPr>
        </p:nvSpPr>
        <p:spPr/>
        <p:txBody>
          <a:bodyPr/>
          <a:lstStyle/>
          <a:p>
            <a:fld id="{D19280F0-3E0F-4CCA-BDFB-00F856E1CA16}" type="slidenum">
              <a:rPr lang="es-AR" smtClean="0"/>
              <a:pPr/>
              <a:t>‹#›</a:t>
            </a:fld>
            <a:endParaRPr lang="es-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nip and Round Single Corner Rectangle 8"/>
          <p:cNvSpPr/>
          <p:nvPr/>
        </p:nvSpPr>
        <p:spPr>
          <a:xfrm rot="420000" flipV="1">
            <a:off x="3165753" y="1108077"/>
            <a:ext cx="52578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12" name="Right Triangle 11"/>
          <p:cNvSpPr/>
          <p:nvPr/>
        </p:nvSpPr>
        <p:spPr>
          <a:xfrm rot="420000" flipV="1">
            <a:off x="8004134" y="5359769"/>
            <a:ext cx="155448" cy="155448"/>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1"/>
          <p:cNvSpPr>
            <a:spLocks noGrp="1"/>
          </p:cNvSpPr>
          <p:nvPr>
            <p:ph type="title"/>
          </p:nvPr>
        </p:nvSpPr>
        <p:spPr>
          <a:xfrm>
            <a:off x="609600" y="1176996"/>
            <a:ext cx="2212848" cy="1582621"/>
          </a:xfrm>
        </p:spPr>
        <p:txBody>
          <a:bodyPr vert="horz" lIns="45720" tIns="45720" rIns="45720" bIns="45720" anchor="b"/>
          <a:lstStyle>
            <a:lvl1pPr algn="l">
              <a:buNone/>
              <a:defRPr sz="2000" b="1">
                <a:solidFill>
                  <a:schemeClr val="tx2"/>
                </a:solidFill>
              </a:defRPr>
            </a:lvl1pPr>
          </a:lstStyle>
          <a:p>
            <a:r>
              <a:rPr kumimoji="0" lang="en-US" smtClean="0"/>
              <a:t>Click to edit Master title style</a:t>
            </a:r>
            <a:endParaRPr kumimoji="0" lang="en-US"/>
          </a:p>
        </p:txBody>
      </p:sp>
      <p:sp>
        <p:nvSpPr>
          <p:cNvPr id="4" name="Text Placeholder 3"/>
          <p:cNvSpPr>
            <a:spLocks noGrp="1"/>
          </p:cNvSpPr>
          <p:nvPr>
            <p:ph type="body" sz="half" idx="2"/>
          </p:nvPr>
        </p:nvSpPr>
        <p:spPr>
          <a:xfrm>
            <a:off x="609600" y="2828785"/>
            <a:ext cx="2209800" cy="2179320"/>
          </a:xfrm>
        </p:spPr>
        <p:txBody>
          <a:bodyPr lIns="64008" rIns="45720" bIns="45720" anchor="t"/>
          <a:lstStyle>
            <a:lvl1pPr marL="0" indent="0" algn="l">
              <a:spcBef>
                <a:spcPts val="250"/>
              </a:spcBef>
              <a:buFontTx/>
              <a:buNone/>
              <a:defRPr sz="13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fld id="{3841DEE1-7CBC-4AC5-8CB0-36222882615A}" type="datetimeFigureOut">
              <a:rPr lang="es-AR" smtClean="0"/>
              <a:pPr/>
              <a:t>19/08/2010</a:t>
            </a:fld>
            <a:endParaRPr lang="es-AR"/>
          </a:p>
        </p:txBody>
      </p:sp>
      <p:sp>
        <p:nvSpPr>
          <p:cNvPr id="6" name="Footer Placeholder 5"/>
          <p:cNvSpPr>
            <a:spLocks noGrp="1"/>
          </p:cNvSpPr>
          <p:nvPr>
            <p:ph type="ftr" sz="quarter" idx="11"/>
          </p:nvPr>
        </p:nvSpPr>
        <p:spPr/>
        <p:txBody>
          <a:bodyPr/>
          <a:lstStyle/>
          <a:p>
            <a:endParaRPr lang="es-AR"/>
          </a:p>
        </p:txBody>
      </p:sp>
      <p:sp>
        <p:nvSpPr>
          <p:cNvPr id="7" name="Slide Number Placeholder 6"/>
          <p:cNvSpPr>
            <a:spLocks noGrp="1"/>
          </p:cNvSpPr>
          <p:nvPr>
            <p:ph type="sldNum" sz="quarter" idx="12"/>
          </p:nvPr>
        </p:nvSpPr>
        <p:spPr>
          <a:xfrm>
            <a:off x="8077200" y="6356350"/>
            <a:ext cx="609600" cy="365125"/>
          </a:xfrm>
        </p:spPr>
        <p:txBody>
          <a:bodyPr/>
          <a:lstStyle/>
          <a:p>
            <a:fld id="{D19280F0-3E0F-4CCA-BDFB-00F856E1CA16}" type="slidenum">
              <a:rPr lang="es-AR" smtClean="0"/>
              <a:pPr/>
              <a:t>‹#›</a:t>
            </a:fld>
            <a:endParaRPr lang="es-AR"/>
          </a:p>
        </p:txBody>
      </p:sp>
      <p:sp>
        <p:nvSpPr>
          <p:cNvPr id="3" name="Picture Placeholder 2"/>
          <p:cNvSpPr>
            <a:spLocks noGrp="1"/>
          </p:cNvSpPr>
          <p:nvPr>
            <p:ph type="pic" idx="1"/>
          </p:nvPr>
        </p:nvSpPr>
        <p:spPr>
          <a:xfrm rot="420000">
            <a:off x="3485793" y="1199517"/>
            <a:ext cx="4617720" cy="3931920"/>
          </a:xfrm>
          <a:prstGeom prst="rect">
            <a:avLst/>
          </a:prstGeom>
          <a:solidFill>
            <a:schemeClr val="bg2"/>
          </a:solidFill>
          <a:ln w="3000" cap="rnd">
            <a:solidFill>
              <a:srgbClr val="C0C0C0"/>
            </a:solidFill>
            <a:round/>
          </a:ln>
          <a:effectLst/>
        </p:spPr>
        <p:txBody>
          <a:bodyPr/>
          <a:lstStyle>
            <a:lvl1pPr marL="0" indent="0">
              <a:buNone/>
              <a:defRPr sz="3200"/>
            </a:lvl1pPr>
          </a:lstStyle>
          <a:p>
            <a:r>
              <a:rPr kumimoji="0" lang="en-US" smtClean="0"/>
              <a:t>Click icon to add picture</a:t>
            </a:r>
            <a:endParaRPr kumimoji="0" lang="en-US" dirty="0"/>
          </a:p>
        </p:txBody>
      </p:sp>
      <p:sp>
        <p:nvSpPr>
          <p:cNvPr id="10" name="Freeform 9"/>
          <p:cNvSpPr>
            <a:spLocks/>
          </p:cNvSpPr>
          <p:nvPr/>
        </p:nvSpPr>
        <p:spPr bwMode="auto">
          <a:xfrm flipV="1">
            <a:off x="-9525" y="5816600"/>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11" name="Freeform 10"/>
          <p:cNvSpPr>
            <a:spLocks/>
          </p:cNvSpPr>
          <p:nvPr/>
        </p:nvSpPr>
        <p:spPr bwMode="auto">
          <a:xfrm flipV="1">
            <a:off x="4381500" y="6219825"/>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Freeform 6"/>
          <p:cNvSpPr>
            <a:spLocks/>
          </p:cNvSpPr>
          <p:nvPr/>
        </p:nvSpPr>
        <p:spPr bwMode="auto">
          <a:xfrm>
            <a:off x="-9525" y="-7144"/>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8" name="Freeform 7"/>
          <p:cNvSpPr>
            <a:spLocks/>
          </p:cNvSpPr>
          <p:nvPr/>
        </p:nvSpPr>
        <p:spPr bwMode="auto">
          <a:xfrm>
            <a:off x="4381500" y="-7144"/>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9" name="Title Placeholder 8"/>
          <p:cNvSpPr>
            <a:spLocks noGrp="1"/>
          </p:cNvSpPr>
          <p:nvPr>
            <p:ph type="title"/>
          </p:nvPr>
        </p:nvSpPr>
        <p:spPr>
          <a:xfrm>
            <a:off x="457200" y="704088"/>
            <a:ext cx="8229600" cy="1143000"/>
          </a:xfrm>
          <a:prstGeom prst="rect">
            <a:avLst/>
          </a:prstGeom>
        </p:spPr>
        <p:txBody>
          <a:bodyPr vert="horz" lIns="0" rIns="0" bIns="0" anchor="b">
            <a:normAutofit/>
          </a:bodyPr>
          <a:lstStyle/>
          <a:p>
            <a:r>
              <a:rPr kumimoji="0" lang="en-US" smtClean="0"/>
              <a:t>Click to edit Master title style</a:t>
            </a:r>
            <a:endParaRPr kumimoji="0" lang="en-US"/>
          </a:p>
        </p:txBody>
      </p:sp>
      <p:sp>
        <p:nvSpPr>
          <p:cNvPr id="30" name="Text Placeholder 29"/>
          <p:cNvSpPr>
            <a:spLocks noGrp="1"/>
          </p:cNvSpPr>
          <p:nvPr>
            <p:ph type="body" idx="1"/>
          </p:nvPr>
        </p:nvSpPr>
        <p:spPr>
          <a:xfrm>
            <a:off x="457200" y="1935480"/>
            <a:ext cx="8229600" cy="4389120"/>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0" name="Date Placeholder 9"/>
          <p:cNvSpPr>
            <a:spLocks noGrp="1"/>
          </p:cNvSpPr>
          <p:nvPr>
            <p:ph type="dt" sz="half" idx="2"/>
          </p:nvPr>
        </p:nvSpPr>
        <p:spPr>
          <a:xfrm>
            <a:off x="457200" y="6356350"/>
            <a:ext cx="21336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fld id="{3841DEE1-7CBC-4AC5-8CB0-36222882615A}" type="datetimeFigureOut">
              <a:rPr lang="es-AR" smtClean="0"/>
              <a:pPr/>
              <a:t>19/08/2010</a:t>
            </a:fld>
            <a:endParaRPr lang="es-AR"/>
          </a:p>
        </p:txBody>
      </p:sp>
      <p:sp>
        <p:nvSpPr>
          <p:cNvPr id="22" name="Footer Placeholder 21"/>
          <p:cNvSpPr>
            <a:spLocks noGrp="1"/>
          </p:cNvSpPr>
          <p:nvPr>
            <p:ph type="ftr" sz="quarter" idx="3"/>
          </p:nvPr>
        </p:nvSpPr>
        <p:spPr>
          <a:xfrm>
            <a:off x="2667000" y="6356350"/>
            <a:ext cx="33528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endParaRPr lang="es-AR"/>
          </a:p>
        </p:txBody>
      </p:sp>
      <p:sp>
        <p:nvSpPr>
          <p:cNvPr id="18" name="Slide Number Placeholder 17"/>
          <p:cNvSpPr>
            <a:spLocks noGrp="1"/>
          </p:cNvSpPr>
          <p:nvPr>
            <p:ph type="sldNum" sz="quarter" idx="4"/>
          </p:nvPr>
        </p:nvSpPr>
        <p:spPr>
          <a:xfrm>
            <a:off x="7924800" y="6356350"/>
            <a:ext cx="762000" cy="365125"/>
          </a:xfrm>
          <a:prstGeom prst="rect">
            <a:avLst/>
          </a:prstGeom>
        </p:spPr>
        <p:txBody>
          <a:bodyPr vert="horz" lIns="0" tIns="0" rIns="0" bIns="0" anchor="b"/>
          <a:lstStyle>
            <a:lvl1pPr algn="r" eaLnBrk="1" latinLnBrk="0" hangingPunct="1">
              <a:defRPr kumimoji="0" sz="1200">
                <a:solidFill>
                  <a:schemeClr val="tx2">
                    <a:shade val="90000"/>
                  </a:schemeClr>
                </a:solidFill>
              </a:defRPr>
            </a:lvl1pPr>
          </a:lstStyle>
          <a:p>
            <a:fld id="{D19280F0-3E0F-4CCA-BDFB-00F856E1CA16}" type="slidenum">
              <a:rPr lang="es-AR" smtClean="0"/>
              <a:pPr/>
              <a:t>‹#›</a:t>
            </a:fld>
            <a:endParaRPr lang="es-AR"/>
          </a:p>
        </p:txBody>
      </p:sp>
      <p:grpSp>
        <p:nvGrpSpPr>
          <p:cNvPr id="2" name="Group 1"/>
          <p:cNvGrpSpPr/>
          <p:nvPr/>
        </p:nvGrpSpPr>
        <p:grpSpPr>
          <a:xfrm>
            <a:off x="-19017" y="202408"/>
            <a:ext cx="9180548" cy="649224"/>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gr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rtl="0" eaLnBrk="1" latinLnBrk="0" hangingPunct="1">
        <a:spcBef>
          <a:spcPct val="0"/>
        </a:spcBef>
        <a:buNone/>
        <a:defRPr kumimoji="0" sz="5000" b="0" kern="1200">
          <a:ln>
            <a:noFill/>
          </a:ln>
          <a:solidFill>
            <a:schemeClr val="tx2"/>
          </a:solidFill>
          <a:effectLst/>
          <a:latin typeface="+mj-lt"/>
          <a:ea typeface="+mj-ea"/>
          <a:cs typeface="+mj-cs"/>
        </a:defRPr>
      </a:lvl1pPr>
    </p:titleStyle>
    <p:body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xml"/><Relationship Id="rId1" Type="http://schemas.openxmlformats.org/officeDocument/2006/relationships/tags" Target="../tags/tag2.xml"/><Relationship Id="rId5" Type="http://schemas.openxmlformats.org/officeDocument/2006/relationships/image" Target="../media/image21.jpeg"/><Relationship Id="rId4" Type="http://schemas.openxmlformats.org/officeDocument/2006/relationships/image" Target="../media/image20.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chart" Target="../charts/char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25.png"/><Relationship Id="rId4" Type="http://schemas.openxmlformats.org/officeDocument/2006/relationships/package" Target="../embeddings/Microsoft_Office_Excel_Worksheet1.xlsx"/></Relationships>
</file>

<file path=ppt/slides/_rels/slide3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chart" Target="../charts/chart3.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39.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chart" Target="../charts/chart6.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chart" Target="../charts/chart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4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video" Target="file:///C:\Users\esteban\Desktop\forecastGlobal.avi" TargetMode="External"/><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5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ags" Target="../tags/tag1.xml"/><Relationship Id="rId4" Type="http://schemas.openxmlformats.org/officeDocument/2006/relationships/image" Target="../media/image6.jpe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gif"/></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2.jpeg"/><Relationship Id="rId4" Type="http://schemas.openxmlformats.org/officeDocument/2006/relationships/image" Target="../media/image1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Surf-Forecaster</a:t>
            </a:r>
            <a:endParaRPr lang="es-AR" dirty="0"/>
          </a:p>
        </p:txBody>
      </p:sp>
      <p:sp>
        <p:nvSpPr>
          <p:cNvPr id="3" name="Subtitle 2"/>
          <p:cNvSpPr>
            <a:spLocks noGrp="1"/>
          </p:cNvSpPr>
          <p:nvPr>
            <p:ph type="subTitle" idx="1"/>
          </p:nvPr>
        </p:nvSpPr>
        <p:spPr/>
        <p:txBody>
          <a:bodyPr>
            <a:normAutofit lnSpcReduction="10000"/>
          </a:bodyPr>
          <a:lstStyle/>
          <a:p>
            <a:r>
              <a:rPr lang="en-US" dirty="0" smtClean="0"/>
              <a:t>“</a:t>
            </a:r>
            <a:r>
              <a:rPr lang="es-ES_tradnl" dirty="0" smtClean="0"/>
              <a:t>Un enfoque para predicción del oleaje basado en análisis de regresión con técnicas de aprendizaje supervisado</a:t>
            </a:r>
            <a:endParaRPr lang="es-AR" dirty="0" smtClean="0"/>
          </a:p>
          <a:p>
            <a:r>
              <a:rPr lang="en-US" dirty="0" smtClean="0"/>
              <a:t>”</a:t>
            </a:r>
            <a:endParaRPr lang="es-AR" dirty="0"/>
          </a:p>
        </p:txBody>
      </p:sp>
    </p:spTree>
  </p:cSld>
  <p:clrMapOvr>
    <a:masterClrMapping/>
  </p:clrMapOvr>
  <p:transition advTm="1370"/>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1472" y="785794"/>
            <a:ext cx="8229600" cy="1143000"/>
          </a:xfrm>
        </p:spPr>
        <p:txBody>
          <a:bodyPr/>
          <a:lstStyle/>
          <a:p>
            <a:r>
              <a:rPr lang="en-US" dirty="0" err="1" smtClean="0"/>
              <a:t>Problematica</a:t>
            </a:r>
            <a:r>
              <a:rPr lang="en-US" dirty="0" smtClean="0"/>
              <a:t>(2)</a:t>
            </a:r>
            <a:endParaRPr lang="es-AR" dirty="0"/>
          </a:p>
        </p:txBody>
      </p:sp>
      <p:sp>
        <p:nvSpPr>
          <p:cNvPr id="3" name="Content Placeholder 2"/>
          <p:cNvSpPr>
            <a:spLocks noGrp="1"/>
          </p:cNvSpPr>
          <p:nvPr>
            <p:ph idx="1"/>
          </p:nvPr>
        </p:nvSpPr>
        <p:spPr>
          <a:xfrm>
            <a:off x="500034" y="1643050"/>
            <a:ext cx="8229600" cy="779140"/>
          </a:xfrm>
        </p:spPr>
        <p:txBody>
          <a:bodyPr>
            <a:normAutofit/>
          </a:bodyPr>
          <a:lstStyle/>
          <a:p>
            <a:pPr lvl="8">
              <a:buNone/>
            </a:pPr>
            <a:endParaRPr lang="en-US" dirty="0" smtClean="0"/>
          </a:p>
          <a:p>
            <a:pPr lvl="8">
              <a:buNone/>
            </a:pPr>
            <a:endParaRPr lang="en-US" dirty="0" smtClean="0"/>
          </a:p>
          <a:p>
            <a:pPr>
              <a:buNone/>
            </a:pPr>
            <a:endParaRPr lang="en-US" dirty="0" smtClean="0"/>
          </a:p>
          <a:p>
            <a:endParaRPr lang="en-US" dirty="0" smtClean="0"/>
          </a:p>
          <a:p>
            <a:endParaRPr lang="en-US" dirty="0" smtClean="0"/>
          </a:p>
          <a:p>
            <a:pPr>
              <a:buNone/>
            </a:pPr>
            <a:endParaRPr lang="en-US" dirty="0" smtClean="0"/>
          </a:p>
          <a:p>
            <a:endParaRPr lang="en-US" dirty="0" smtClean="0"/>
          </a:p>
          <a:p>
            <a:pPr>
              <a:buNone/>
            </a:pPr>
            <a:endParaRPr lang="en-US" dirty="0" smtClean="0"/>
          </a:p>
          <a:p>
            <a:endParaRPr lang="en-US" dirty="0" smtClean="0"/>
          </a:p>
          <a:p>
            <a:pPr>
              <a:buNone/>
            </a:pPr>
            <a:endParaRPr lang="es-AR" dirty="0"/>
          </a:p>
        </p:txBody>
      </p:sp>
      <p:sp>
        <p:nvSpPr>
          <p:cNvPr id="20490" name="AutoShape 10" descr="http://www.ubatubasurfcam.com.br/v2/fotos_dia/ita3.jpg"/>
          <p:cNvSpPr>
            <a:spLocks noChangeAspect="1" noChangeArrowheads="1"/>
          </p:cNvSpPr>
          <p:nvPr/>
        </p:nvSpPr>
        <p:spPr bwMode="auto">
          <a:xfrm>
            <a:off x="149225" y="-2332038"/>
            <a:ext cx="6096000" cy="4572001"/>
          </a:xfrm>
          <a:prstGeom prst="rect">
            <a:avLst/>
          </a:prstGeom>
          <a:noFill/>
        </p:spPr>
        <p:txBody>
          <a:bodyPr vert="horz" wrap="square" lIns="91440" tIns="45720" rIns="91440" bIns="45720" numCol="1" anchor="t" anchorCtr="0" compatLnSpc="1">
            <a:prstTxWarp prst="textNoShape">
              <a:avLst/>
            </a:prstTxWarp>
          </a:bodyPr>
          <a:lstStyle/>
          <a:p>
            <a:endParaRPr lang="es-AR"/>
          </a:p>
        </p:txBody>
      </p:sp>
      <p:sp>
        <p:nvSpPr>
          <p:cNvPr id="20496" name="AutoShape 16" descr="http://www.ubatubasurfcam.com.br/v2/fotos_dia/ita3.jpg"/>
          <p:cNvSpPr>
            <a:spLocks noChangeAspect="1" noChangeArrowheads="1"/>
          </p:cNvSpPr>
          <p:nvPr/>
        </p:nvSpPr>
        <p:spPr bwMode="auto">
          <a:xfrm>
            <a:off x="149225" y="-2332038"/>
            <a:ext cx="6096000" cy="4572001"/>
          </a:xfrm>
          <a:prstGeom prst="rect">
            <a:avLst/>
          </a:prstGeom>
          <a:noFill/>
        </p:spPr>
        <p:txBody>
          <a:bodyPr vert="horz" wrap="square" lIns="91440" tIns="45720" rIns="91440" bIns="45720" numCol="1" anchor="t" anchorCtr="0" compatLnSpc="1">
            <a:prstTxWarp prst="textNoShape">
              <a:avLst/>
            </a:prstTxWarp>
          </a:bodyPr>
          <a:lstStyle/>
          <a:p>
            <a:endParaRPr lang="es-AR"/>
          </a:p>
        </p:txBody>
      </p:sp>
      <p:sp>
        <p:nvSpPr>
          <p:cNvPr id="20498" name="AutoShape 18" descr="http://www.ubatubasurfcam.com.br/v2/fotos_dia/ita3.jpg"/>
          <p:cNvSpPr>
            <a:spLocks noChangeAspect="1" noChangeArrowheads="1"/>
          </p:cNvSpPr>
          <p:nvPr/>
        </p:nvSpPr>
        <p:spPr bwMode="auto">
          <a:xfrm>
            <a:off x="149225" y="-2332038"/>
            <a:ext cx="6096000" cy="4572001"/>
          </a:xfrm>
          <a:prstGeom prst="rect">
            <a:avLst/>
          </a:prstGeom>
          <a:noFill/>
        </p:spPr>
        <p:txBody>
          <a:bodyPr vert="horz" wrap="square" lIns="91440" tIns="45720" rIns="91440" bIns="45720" numCol="1" anchor="t" anchorCtr="0" compatLnSpc="1">
            <a:prstTxWarp prst="textNoShape">
              <a:avLst/>
            </a:prstTxWarp>
          </a:bodyPr>
          <a:lstStyle/>
          <a:p>
            <a:endParaRPr lang="es-AR"/>
          </a:p>
        </p:txBody>
      </p:sp>
      <p:sp>
        <p:nvSpPr>
          <p:cNvPr id="20501" name="AutoShape 21" descr="http://www.ubatubasurfcam.com.br/v2/fotos_dia/ubacamlogo.jpg"/>
          <p:cNvSpPr>
            <a:spLocks noChangeAspect="1" noChangeArrowheads="1"/>
          </p:cNvSpPr>
          <p:nvPr/>
        </p:nvSpPr>
        <p:spPr bwMode="auto">
          <a:xfrm>
            <a:off x="119063" y="2035175"/>
            <a:ext cx="447675" cy="428625"/>
          </a:xfrm>
          <a:prstGeom prst="rect">
            <a:avLst/>
          </a:prstGeom>
          <a:noFill/>
        </p:spPr>
        <p:txBody>
          <a:bodyPr vert="horz" wrap="square" lIns="91440" tIns="45720" rIns="91440" bIns="45720" numCol="1" anchor="t" anchorCtr="0" compatLnSpc="1">
            <a:prstTxWarp prst="textNoShape">
              <a:avLst/>
            </a:prstTxWarp>
          </a:bodyPr>
          <a:lstStyle/>
          <a:p>
            <a:endParaRPr lang="es-AR"/>
          </a:p>
        </p:txBody>
      </p:sp>
      <p:sp>
        <p:nvSpPr>
          <p:cNvPr id="20503" name="AutoShape 23" descr="http://www.ubatubasurfcam.com.br/v2/fotos_dia/ita3.jpg"/>
          <p:cNvSpPr>
            <a:spLocks noChangeAspect="1" noChangeArrowheads="1"/>
          </p:cNvSpPr>
          <p:nvPr/>
        </p:nvSpPr>
        <p:spPr bwMode="auto">
          <a:xfrm>
            <a:off x="149225" y="-2193925"/>
            <a:ext cx="6096000" cy="4572000"/>
          </a:xfrm>
          <a:prstGeom prst="rect">
            <a:avLst/>
          </a:prstGeom>
          <a:noFill/>
        </p:spPr>
        <p:txBody>
          <a:bodyPr vert="horz" wrap="square" lIns="91440" tIns="45720" rIns="91440" bIns="45720" numCol="1" anchor="t" anchorCtr="0" compatLnSpc="1">
            <a:prstTxWarp prst="textNoShape">
              <a:avLst/>
            </a:prstTxWarp>
          </a:bodyPr>
          <a:lstStyle/>
          <a:p>
            <a:endParaRPr lang="es-AR"/>
          </a:p>
        </p:txBody>
      </p:sp>
      <p:sp>
        <p:nvSpPr>
          <p:cNvPr id="20" name="TextBox 19"/>
          <p:cNvSpPr txBox="1"/>
          <p:nvPr/>
        </p:nvSpPr>
        <p:spPr>
          <a:xfrm>
            <a:off x="285720" y="2000240"/>
            <a:ext cx="6221960" cy="523220"/>
          </a:xfrm>
          <a:prstGeom prst="rect">
            <a:avLst/>
          </a:prstGeom>
          <a:noFill/>
        </p:spPr>
        <p:txBody>
          <a:bodyPr wrap="none" rtlCol="0">
            <a:spAutoFit/>
          </a:bodyPr>
          <a:lstStyle/>
          <a:p>
            <a:r>
              <a:rPr lang="en-US" sz="2800" dirty="0" err="1" smtClean="0"/>
              <a:t>Modelos</a:t>
            </a:r>
            <a:r>
              <a:rPr lang="en-US" sz="2800" dirty="0" smtClean="0"/>
              <a:t> de </a:t>
            </a:r>
            <a:r>
              <a:rPr lang="en-US" sz="2800" dirty="0" err="1" smtClean="0"/>
              <a:t>prediccion</a:t>
            </a:r>
            <a:r>
              <a:rPr lang="en-US" sz="2800" dirty="0" smtClean="0"/>
              <a:t> </a:t>
            </a:r>
            <a:r>
              <a:rPr lang="en-US" sz="2800" dirty="0" err="1" smtClean="0"/>
              <a:t>cerca</a:t>
            </a:r>
            <a:r>
              <a:rPr lang="en-US" sz="2800" dirty="0" smtClean="0"/>
              <a:t> de la </a:t>
            </a:r>
            <a:r>
              <a:rPr lang="en-US" sz="2800" dirty="0" err="1" smtClean="0"/>
              <a:t>costa</a:t>
            </a:r>
            <a:endParaRPr lang="es-AR" sz="2800" dirty="0"/>
          </a:p>
        </p:txBody>
      </p:sp>
      <p:pic>
        <p:nvPicPr>
          <p:cNvPr id="40963" name="Picture 3"/>
          <p:cNvPicPr>
            <a:picLocks noChangeAspect="1" noChangeArrowheads="1"/>
          </p:cNvPicPr>
          <p:nvPr/>
        </p:nvPicPr>
        <p:blipFill>
          <a:blip r:embed="rId3" cstate="print"/>
          <a:srcRect/>
          <a:stretch>
            <a:fillRect/>
          </a:stretch>
        </p:blipFill>
        <p:spPr bwMode="auto">
          <a:xfrm>
            <a:off x="4929190" y="2500306"/>
            <a:ext cx="3929090" cy="3468438"/>
          </a:xfrm>
          <a:prstGeom prst="rect">
            <a:avLst/>
          </a:prstGeom>
          <a:noFill/>
          <a:ln w="9525">
            <a:noFill/>
            <a:miter lim="800000"/>
            <a:headEnd/>
            <a:tailEnd/>
          </a:ln>
        </p:spPr>
      </p:pic>
      <p:pic>
        <p:nvPicPr>
          <p:cNvPr id="40965" name="Picture 5"/>
          <p:cNvPicPr>
            <a:picLocks noChangeAspect="1" noChangeArrowheads="1"/>
          </p:cNvPicPr>
          <p:nvPr/>
        </p:nvPicPr>
        <p:blipFill>
          <a:blip r:embed="rId4" cstate="print"/>
          <a:srcRect/>
          <a:stretch>
            <a:fillRect/>
          </a:stretch>
        </p:blipFill>
        <p:spPr bwMode="auto">
          <a:xfrm>
            <a:off x="285720" y="6215082"/>
            <a:ext cx="8230900" cy="357190"/>
          </a:xfrm>
          <a:prstGeom prst="rect">
            <a:avLst/>
          </a:prstGeom>
          <a:noFill/>
          <a:ln w="9525">
            <a:noFill/>
            <a:miter lim="800000"/>
            <a:headEnd/>
            <a:tailEnd/>
          </a:ln>
        </p:spPr>
      </p:pic>
      <p:sp>
        <p:nvSpPr>
          <p:cNvPr id="23" name="TextBox 22"/>
          <p:cNvSpPr txBox="1"/>
          <p:nvPr/>
        </p:nvSpPr>
        <p:spPr>
          <a:xfrm>
            <a:off x="0" y="2857496"/>
            <a:ext cx="5000087" cy="2554545"/>
          </a:xfrm>
          <a:prstGeom prst="rect">
            <a:avLst/>
          </a:prstGeom>
          <a:noFill/>
        </p:spPr>
        <p:txBody>
          <a:bodyPr wrap="square" rtlCol="0">
            <a:spAutoFit/>
          </a:bodyPr>
          <a:lstStyle/>
          <a:p>
            <a:pPr>
              <a:buFont typeface="Arial" pitchFamily="34" charset="0"/>
              <a:buChar char="•"/>
            </a:pPr>
            <a:r>
              <a:rPr lang="en-US" sz="2000" dirty="0" err="1" smtClean="0"/>
              <a:t>Refinan</a:t>
            </a:r>
            <a:r>
              <a:rPr lang="en-US" sz="2000" dirty="0" smtClean="0"/>
              <a:t> </a:t>
            </a:r>
            <a:r>
              <a:rPr lang="en-US" sz="2000" dirty="0" err="1" smtClean="0"/>
              <a:t>las</a:t>
            </a:r>
            <a:r>
              <a:rPr lang="en-US" sz="2000" dirty="0" smtClean="0"/>
              <a:t> </a:t>
            </a:r>
            <a:r>
              <a:rPr lang="en-US" sz="2000" dirty="0" err="1" smtClean="0"/>
              <a:t>predicciones</a:t>
            </a:r>
            <a:r>
              <a:rPr lang="en-US" sz="2000" dirty="0" smtClean="0"/>
              <a:t> del </a:t>
            </a:r>
            <a:r>
              <a:rPr lang="en-US" sz="2000" dirty="0" err="1" smtClean="0"/>
              <a:t>modelo</a:t>
            </a:r>
            <a:r>
              <a:rPr lang="en-US" sz="2000" dirty="0" smtClean="0"/>
              <a:t> </a:t>
            </a:r>
            <a:r>
              <a:rPr lang="en-US" sz="2000" dirty="0" err="1" smtClean="0"/>
              <a:t>WaveWatch</a:t>
            </a:r>
            <a:endParaRPr lang="en-US" sz="2000" dirty="0" smtClean="0"/>
          </a:p>
          <a:p>
            <a:pPr>
              <a:buFont typeface="Arial" pitchFamily="34" charset="0"/>
              <a:buChar char="•"/>
            </a:pPr>
            <a:endParaRPr lang="en-US" sz="2000" dirty="0" smtClean="0"/>
          </a:p>
          <a:p>
            <a:pPr>
              <a:buFont typeface="Arial" pitchFamily="34" charset="0"/>
              <a:buChar char="•"/>
            </a:pPr>
            <a:r>
              <a:rPr lang="en-US" sz="2000" dirty="0" err="1" smtClean="0"/>
              <a:t>Costosos</a:t>
            </a:r>
            <a:r>
              <a:rPr lang="en-US" sz="2000" dirty="0" smtClean="0"/>
              <a:t> de </a:t>
            </a:r>
            <a:r>
              <a:rPr lang="en-US" sz="2000" dirty="0" err="1" smtClean="0"/>
              <a:t>Implementar</a:t>
            </a:r>
            <a:r>
              <a:rPr lang="en-US" sz="2000" dirty="0" smtClean="0"/>
              <a:t>:</a:t>
            </a:r>
          </a:p>
          <a:p>
            <a:pPr>
              <a:buFont typeface="Arial" pitchFamily="34" charset="0"/>
              <a:buChar char="•"/>
            </a:pPr>
            <a:endParaRPr lang="en-US" sz="2000" dirty="0" smtClean="0"/>
          </a:p>
          <a:p>
            <a:pPr lvl="3">
              <a:buFont typeface="Arial" pitchFamily="34" charset="0"/>
              <a:buChar char="•"/>
            </a:pPr>
            <a:r>
              <a:rPr lang="en-US" sz="2000" dirty="0" err="1" smtClean="0"/>
              <a:t>Datos</a:t>
            </a:r>
            <a:r>
              <a:rPr lang="en-US" sz="2000" dirty="0" smtClean="0"/>
              <a:t> de </a:t>
            </a:r>
            <a:r>
              <a:rPr lang="en-US" sz="2000" dirty="0" err="1" smtClean="0"/>
              <a:t>batimetria</a:t>
            </a:r>
            <a:endParaRPr lang="en-US" sz="2000" dirty="0" smtClean="0"/>
          </a:p>
          <a:p>
            <a:pPr lvl="3">
              <a:buFont typeface="Arial" pitchFamily="34" charset="0"/>
              <a:buChar char="•"/>
            </a:pPr>
            <a:endParaRPr lang="en-US" sz="2000" dirty="0" smtClean="0"/>
          </a:p>
          <a:p>
            <a:pPr lvl="3">
              <a:buFont typeface="Arial" pitchFamily="34" charset="0"/>
              <a:buChar char="•"/>
            </a:pPr>
            <a:r>
              <a:rPr lang="en-US" sz="2000" dirty="0" err="1" smtClean="0"/>
              <a:t>Parametrizacion</a:t>
            </a:r>
            <a:r>
              <a:rPr lang="en-US" sz="2000" dirty="0" smtClean="0"/>
              <a:t>.</a:t>
            </a:r>
          </a:p>
        </p:txBody>
      </p:sp>
    </p:spTree>
  </p:cSld>
  <p:clrMapOvr>
    <a:masterClrMapping/>
  </p:clrMapOvr>
  <p:transition advTm="733"/>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s-AR" dirty="0"/>
          </a:p>
        </p:txBody>
      </p:sp>
      <p:sp>
        <p:nvSpPr>
          <p:cNvPr id="3" name="Content Placeholder 2"/>
          <p:cNvSpPr>
            <a:spLocks noGrp="1"/>
          </p:cNvSpPr>
          <p:nvPr>
            <p:ph idx="1"/>
          </p:nvPr>
        </p:nvSpPr>
        <p:spPr/>
        <p:txBody>
          <a:bodyPr/>
          <a:lstStyle/>
          <a:p>
            <a:r>
              <a:rPr lang="en-US" dirty="0" err="1" smtClean="0"/>
              <a:t>Contexto</a:t>
            </a:r>
            <a:endParaRPr lang="en-US" dirty="0" smtClean="0"/>
          </a:p>
          <a:p>
            <a:r>
              <a:rPr lang="en-US" dirty="0" err="1" smtClean="0"/>
              <a:t>Problematica</a:t>
            </a:r>
            <a:endParaRPr lang="en-US" dirty="0" smtClean="0"/>
          </a:p>
          <a:p>
            <a:r>
              <a:rPr lang="en-US" dirty="0" err="1" smtClean="0">
                <a:solidFill>
                  <a:schemeClr val="accent2">
                    <a:lumMod val="75000"/>
                  </a:schemeClr>
                </a:solidFill>
              </a:rPr>
              <a:t>Aprendizaje</a:t>
            </a:r>
            <a:r>
              <a:rPr lang="en-US" dirty="0" smtClean="0">
                <a:solidFill>
                  <a:schemeClr val="accent2">
                    <a:lumMod val="75000"/>
                  </a:schemeClr>
                </a:solidFill>
              </a:rPr>
              <a:t> de </a:t>
            </a:r>
            <a:r>
              <a:rPr lang="en-US" dirty="0" err="1" smtClean="0">
                <a:solidFill>
                  <a:schemeClr val="accent2">
                    <a:lumMod val="75000"/>
                  </a:schemeClr>
                </a:solidFill>
              </a:rPr>
              <a:t>máquina</a:t>
            </a:r>
            <a:endParaRPr lang="en-US" dirty="0" smtClean="0">
              <a:solidFill>
                <a:schemeClr val="accent2">
                  <a:lumMod val="75000"/>
                </a:schemeClr>
              </a:solidFill>
            </a:endParaRPr>
          </a:p>
          <a:p>
            <a:r>
              <a:rPr lang="en-US" dirty="0" err="1" smtClean="0"/>
              <a:t>Propuesta</a:t>
            </a:r>
            <a:endParaRPr lang="en-US" dirty="0" smtClean="0"/>
          </a:p>
          <a:p>
            <a:r>
              <a:rPr lang="en-US" dirty="0" err="1" smtClean="0"/>
              <a:t>Caso</a:t>
            </a:r>
            <a:r>
              <a:rPr lang="en-US" dirty="0" smtClean="0"/>
              <a:t> de </a:t>
            </a:r>
            <a:r>
              <a:rPr lang="en-US" dirty="0" err="1" smtClean="0"/>
              <a:t>estudio</a:t>
            </a:r>
            <a:endParaRPr lang="en-US" dirty="0" smtClean="0"/>
          </a:p>
          <a:p>
            <a:r>
              <a:rPr lang="en-US" dirty="0" err="1" smtClean="0"/>
              <a:t>Experimentacion</a:t>
            </a:r>
            <a:endParaRPr lang="en-US" dirty="0" smtClean="0"/>
          </a:p>
          <a:p>
            <a:r>
              <a:rPr lang="en-US" dirty="0" smtClean="0"/>
              <a:t>Surf-Forecaster</a:t>
            </a:r>
          </a:p>
          <a:p>
            <a:r>
              <a:rPr lang="en-US" dirty="0" err="1" smtClean="0"/>
              <a:t>Conclusiones</a:t>
            </a:r>
            <a:endParaRPr lang="en-US" dirty="0" smtClean="0"/>
          </a:p>
          <a:p>
            <a:endParaRPr lang="en-US" dirty="0" smtClean="0"/>
          </a:p>
          <a:p>
            <a:endParaRPr lang="es-AR" dirty="0"/>
          </a:p>
        </p:txBody>
      </p:sp>
      <p:pic>
        <p:nvPicPr>
          <p:cNvPr id="4" name="Picture 1"/>
          <p:cNvPicPr>
            <a:picLocks noChangeAspect="1" noChangeArrowheads="1"/>
          </p:cNvPicPr>
          <p:nvPr/>
        </p:nvPicPr>
        <p:blipFill>
          <a:blip r:embed="rId3" cstate="print"/>
          <a:srcRect/>
          <a:stretch>
            <a:fillRect/>
          </a:stretch>
        </p:blipFill>
        <p:spPr bwMode="auto">
          <a:xfrm>
            <a:off x="7810500" y="4772025"/>
            <a:ext cx="1333500" cy="2085975"/>
          </a:xfrm>
          <a:prstGeom prst="rect">
            <a:avLst/>
          </a:prstGeom>
          <a:noFill/>
          <a:ln w="9525">
            <a:noFill/>
            <a:miter lim="800000"/>
            <a:headEnd/>
            <a:tailEnd/>
          </a:ln>
          <a:effectLst/>
        </p:spPr>
      </p:pic>
    </p:spTree>
  </p:cSld>
  <p:clrMapOvr>
    <a:masterClrMapping/>
  </p:clrMapOvr>
  <p:transition advTm="1501"/>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Aprendizaje</a:t>
            </a:r>
            <a:r>
              <a:rPr lang="en-US" dirty="0" smtClean="0"/>
              <a:t> de </a:t>
            </a:r>
            <a:r>
              <a:rPr lang="en-US" dirty="0" err="1" smtClean="0"/>
              <a:t>Maquina</a:t>
            </a:r>
            <a:endParaRPr lang="es-AR" dirty="0"/>
          </a:p>
        </p:txBody>
      </p:sp>
      <p:sp>
        <p:nvSpPr>
          <p:cNvPr id="4" name="Content Placeholder 3"/>
          <p:cNvSpPr>
            <a:spLocks noGrp="1"/>
          </p:cNvSpPr>
          <p:nvPr>
            <p:ph idx="1"/>
          </p:nvPr>
        </p:nvSpPr>
        <p:spPr>
          <a:xfrm>
            <a:off x="457200" y="1968838"/>
            <a:ext cx="8229600" cy="4389120"/>
          </a:xfrm>
        </p:spPr>
        <p:txBody>
          <a:bodyPr/>
          <a:lstStyle/>
          <a:p>
            <a:endParaRPr lang="en-US" dirty="0" smtClean="0"/>
          </a:p>
          <a:p>
            <a:r>
              <a:rPr lang="en-US" sz="2800" dirty="0" smtClean="0"/>
              <a:t>“ El </a:t>
            </a:r>
            <a:r>
              <a:rPr lang="en-US" sz="2800" dirty="0" err="1" smtClean="0"/>
              <a:t>estudio</a:t>
            </a:r>
            <a:r>
              <a:rPr lang="en-US" sz="2800" dirty="0" smtClean="0"/>
              <a:t> de </a:t>
            </a:r>
            <a:r>
              <a:rPr lang="en-US" sz="2800" dirty="0" err="1" smtClean="0"/>
              <a:t>algoritmos</a:t>
            </a:r>
            <a:r>
              <a:rPr lang="en-US" sz="2800" dirty="0" smtClean="0"/>
              <a:t>  </a:t>
            </a:r>
            <a:r>
              <a:rPr lang="en-US" sz="2800" dirty="0" err="1" smtClean="0"/>
              <a:t>computacionales</a:t>
            </a:r>
            <a:r>
              <a:rPr lang="en-US" sz="2800" dirty="0" smtClean="0"/>
              <a:t> </a:t>
            </a:r>
            <a:r>
              <a:rPr lang="en-US" sz="2800" dirty="0" err="1" smtClean="0"/>
              <a:t>que</a:t>
            </a:r>
            <a:r>
              <a:rPr lang="en-US" sz="2800" dirty="0" smtClean="0"/>
              <a:t> </a:t>
            </a:r>
            <a:r>
              <a:rPr lang="en-US" sz="2800" dirty="0" err="1" smtClean="0"/>
              <a:t>mejoran</a:t>
            </a:r>
            <a:r>
              <a:rPr lang="en-US" sz="2800" dirty="0" smtClean="0"/>
              <a:t> </a:t>
            </a:r>
            <a:r>
              <a:rPr lang="en-US" sz="2800" dirty="0" err="1" smtClean="0"/>
              <a:t>automaticamente</a:t>
            </a:r>
            <a:r>
              <a:rPr lang="en-US" sz="2800" dirty="0" smtClean="0"/>
              <a:t> a </a:t>
            </a:r>
            <a:r>
              <a:rPr lang="en-US" sz="2800" dirty="0" err="1" smtClean="0"/>
              <a:t>partir</a:t>
            </a:r>
            <a:r>
              <a:rPr lang="en-US" sz="2800" dirty="0" smtClean="0"/>
              <a:t> de la </a:t>
            </a:r>
            <a:r>
              <a:rPr lang="en-US" sz="2800" dirty="0" err="1" smtClean="0"/>
              <a:t>experiencia</a:t>
            </a:r>
            <a:r>
              <a:rPr lang="en-US" sz="2800" dirty="0" smtClean="0"/>
              <a:t> ” – </a:t>
            </a:r>
            <a:r>
              <a:rPr lang="en-US" sz="2800" dirty="0" err="1" smtClean="0"/>
              <a:t>T.Mitchell</a:t>
            </a:r>
            <a:endParaRPr lang="en-US" sz="2800" dirty="0" smtClean="0"/>
          </a:p>
          <a:p>
            <a:endParaRPr lang="en-US" sz="2800" dirty="0" smtClean="0"/>
          </a:p>
          <a:p>
            <a:pPr>
              <a:buNone/>
            </a:pPr>
            <a:endParaRPr lang="en-US" dirty="0" smtClean="0"/>
          </a:p>
        </p:txBody>
      </p:sp>
      <p:sp>
        <p:nvSpPr>
          <p:cNvPr id="2050" name="AutoShape 2" descr="http://www.ubatubasurfcam.com.br/v2/fotos_dia/ita3.jpg"/>
          <p:cNvSpPr>
            <a:spLocks noChangeAspect="1" noChangeArrowheads="1"/>
          </p:cNvSpPr>
          <p:nvPr/>
        </p:nvSpPr>
        <p:spPr bwMode="auto">
          <a:xfrm>
            <a:off x="149225" y="-2193925"/>
            <a:ext cx="6096000" cy="4572000"/>
          </a:xfrm>
          <a:prstGeom prst="rect">
            <a:avLst/>
          </a:prstGeom>
          <a:noFill/>
        </p:spPr>
        <p:txBody>
          <a:bodyPr vert="horz" wrap="square" lIns="91440" tIns="45720" rIns="91440" bIns="45720" numCol="1" anchor="t" anchorCtr="0" compatLnSpc="1">
            <a:prstTxWarp prst="textNoShape">
              <a:avLst/>
            </a:prstTxWarp>
          </a:bodyPr>
          <a:lstStyle/>
          <a:p>
            <a:endParaRPr lang="es-AR"/>
          </a:p>
        </p:txBody>
      </p:sp>
      <p:pic>
        <p:nvPicPr>
          <p:cNvPr id="32770" name="Picture 2" descr="Robot Car"/>
          <p:cNvPicPr>
            <a:picLocks noChangeAspect="1" noChangeArrowheads="1"/>
          </p:cNvPicPr>
          <p:nvPr/>
        </p:nvPicPr>
        <p:blipFill>
          <a:blip r:embed="rId3" cstate="print"/>
          <a:srcRect/>
          <a:stretch>
            <a:fillRect/>
          </a:stretch>
        </p:blipFill>
        <p:spPr bwMode="auto">
          <a:xfrm>
            <a:off x="2571736" y="3929066"/>
            <a:ext cx="3500462" cy="2625348"/>
          </a:xfrm>
          <a:prstGeom prst="rect">
            <a:avLst/>
          </a:prstGeom>
          <a:noFill/>
        </p:spPr>
      </p:pic>
    </p:spTree>
  </p:cSld>
  <p:clrMapOvr>
    <a:masterClrMapping/>
  </p:clrMapOvr>
  <p:transition advTm="577"/>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Aprendizaje</a:t>
            </a:r>
            <a:r>
              <a:rPr lang="en-US" dirty="0" smtClean="0"/>
              <a:t> de </a:t>
            </a:r>
            <a:r>
              <a:rPr lang="en-US" dirty="0" err="1" smtClean="0"/>
              <a:t>Maquina</a:t>
            </a:r>
            <a:endParaRPr lang="es-AR" dirty="0"/>
          </a:p>
        </p:txBody>
      </p:sp>
      <p:sp>
        <p:nvSpPr>
          <p:cNvPr id="4" name="Content Placeholder 3"/>
          <p:cNvSpPr>
            <a:spLocks noGrp="1"/>
          </p:cNvSpPr>
          <p:nvPr>
            <p:ph idx="1"/>
          </p:nvPr>
        </p:nvSpPr>
        <p:spPr>
          <a:xfrm>
            <a:off x="457200" y="1968838"/>
            <a:ext cx="8229600" cy="4389120"/>
          </a:xfrm>
        </p:spPr>
        <p:txBody>
          <a:bodyPr/>
          <a:lstStyle/>
          <a:p>
            <a:endParaRPr lang="en-US" dirty="0" smtClean="0"/>
          </a:p>
          <a:p>
            <a:endParaRPr lang="en-US" dirty="0" smtClean="0"/>
          </a:p>
        </p:txBody>
      </p:sp>
      <p:sp>
        <p:nvSpPr>
          <p:cNvPr id="2050" name="AutoShape 2" descr="http://www.ubatubasurfcam.com.br/v2/fotos_dia/ita3.jpg"/>
          <p:cNvSpPr>
            <a:spLocks noChangeAspect="1" noChangeArrowheads="1"/>
          </p:cNvSpPr>
          <p:nvPr/>
        </p:nvSpPr>
        <p:spPr bwMode="auto">
          <a:xfrm>
            <a:off x="149225" y="-2193925"/>
            <a:ext cx="6096000" cy="4572000"/>
          </a:xfrm>
          <a:prstGeom prst="rect">
            <a:avLst/>
          </a:prstGeom>
          <a:noFill/>
        </p:spPr>
        <p:txBody>
          <a:bodyPr vert="horz" wrap="square" lIns="91440" tIns="45720" rIns="91440" bIns="45720" numCol="1" anchor="t" anchorCtr="0" compatLnSpc="1">
            <a:prstTxWarp prst="textNoShape">
              <a:avLst/>
            </a:prstTxWarp>
          </a:bodyPr>
          <a:lstStyle/>
          <a:p>
            <a:endParaRPr lang="es-AR"/>
          </a:p>
        </p:txBody>
      </p:sp>
      <p:sp>
        <p:nvSpPr>
          <p:cNvPr id="11" name="TextBox 10"/>
          <p:cNvSpPr txBox="1"/>
          <p:nvPr/>
        </p:nvSpPr>
        <p:spPr>
          <a:xfrm>
            <a:off x="428596" y="2071678"/>
            <a:ext cx="6072230" cy="584775"/>
          </a:xfrm>
          <a:prstGeom prst="rect">
            <a:avLst/>
          </a:prstGeom>
          <a:noFill/>
        </p:spPr>
        <p:txBody>
          <a:bodyPr wrap="square" rtlCol="0">
            <a:spAutoFit/>
          </a:bodyPr>
          <a:lstStyle/>
          <a:p>
            <a:r>
              <a:rPr lang="en-US" sz="3200" dirty="0" err="1" smtClean="0"/>
              <a:t>Aprendizaje</a:t>
            </a:r>
            <a:r>
              <a:rPr lang="en-US" sz="3200" dirty="0" smtClean="0"/>
              <a:t> </a:t>
            </a:r>
            <a:r>
              <a:rPr lang="en-US" sz="3200" dirty="0" err="1" smtClean="0"/>
              <a:t>Supervisado</a:t>
            </a:r>
            <a:endParaRPr lang="es-AR" sz="3200" dirty="0"/>
          </a:p>
        </p:txBody>
      </p:sp>
      <p:sp>
        <p:nvSpPr>
          <p:cNvPr id="8" name="TextBox 7"/>
          <p:cNvSpPr txBox="1"/>
          <p:nvPr/>
        </p:nvSpPr>
        <p:spPr>
          <a:xfrm>
            <a:off x="571472" y="2928934"/>
            <a:ext cx="2939907" cy="369332"/>
          </a:xfrm>
          <a:prstGeom prst="rect">
            <a:avLst/>
          </a:prstGeom>
          <a:noFill/>
        </p:spPr>
        <p:txBody>
          <a:bodyPr wrap="none" rtlCol="0">
            <a:spAutoFit/>
          </a:bodyPr>
          <a:lstStyle/>
          <a:p>
            <a:r>
              <a:rPr lang="en-US" dirty="0" err="1" smtClean="0"/>
              <a:t>Conjunto</a:t>
            </a:r>
            <a:r>
              <a:rPr lang="en-US" dirty="0" smtClean="0"/>
              <a:t> de </a:t>
            </a:r>
            <a:r>
              <a:rPr lang="en-US" dirty="0" err="1" smtClean="0"/>
              <a:t>entrenamiento</a:t>
            </a:r>
            <a:endParaRPr lang="es-AR" dirty="0"/>
          </a:p>
        </p:txBody>
      </p:sp>
      <p:graphicFrame>
        <p:nvGraphicFramePr>
          <p:cNvPr id="9" name="Table 8"/>
          <p:cNvGraphicFramePr>
            <a:graphicFrameLocks noGrp="1"/>
          </p:cNvGraphicFramePr>
          <p:nvPr/>
        </p:nvGraphicFramePr>
        <p:xfrm>
          <a:off x="1500166" y="3786190"/>
          <a:ext cx="6609589" cy="1483360"/>
        </p:xfrm>
        <a:graphic>
          <a:graphicData uri="http://schemas.openxmlformats.org/drawingml/2006/table">
            <a:tbl>
              <a:tblPr firstRow="1" bandRow="1">
                <a:tableStyleId>{5C22544A-7EE6-4342-B048-85BDC9FD1C3A}</a:tableStyleId>
              </a:tblPr>
              <a:tblGrid>
                <a:gridCol w="1219200"/>
                <a:gridCol w="1489139"/>
                <a:gridCol w="1462850"/>
                <a:gridCol w="1219200"/>
                <a:gridCol w="1219200"/>
              </a:tblGrid>
              <a:tr h="370840">
                <a:tc>
                  <a:txBody>
                    <a:bodyPr/>
                    <a:lstStyle/>
                    <a:p>
                      <a:r>
                        <a:rPr lang="en-US" dirty="0" err="1" smtClean="0"/>
                        <a:t>Cielo</a:t>
                      </a:r>
                      <a:endParaRPr lang="es-AR" dirty="0"/>
                    </a:p>
                  </a:txBody>
                  <a:tcPr/>
                </a:tc>
                <a:tc>
                  <a:txBody>
                    <a:bodyPr/>
                    <a:lstStyle/>
                    <a:p>
                      <a:r>
                        <a:rPr lang="en-US" dirty="0" err="1" smtClean="0"/>
                        <a:t>Viento</a:t>
                      </a:r>
                      <a:r>
                        <a:rPr lang="en-US" dirty="0" smtClean="0"/>
                        <a:t>(Dir)</a:t>
                      </a:r>
                      <a:endParaRPr lang="es-AR" dirty="0"/>
                    </a:p>
                  </a:txBody>
                  <a:tcPr/>
                </a:tc>
                <a:tc>
                  <a:txBody>
                    <a:bodyPr/>
                    <a:lstStyle/>
                    <a:p>
                      <a:r>
                        <a:rPr lang="en-US" dirty="0" err="1" smtClean="0"/>
                        <a:t>Viento</a:t>
                      </a:r>
                      <a:r>
                        <a:rPr lang="en-US" dirty="0" smtClean="0"/>
                        <a:t>(</a:t>
                      </a:r>
                      <a:r>
                        <a:rPr lang="en-US" dirty="0" err="1" smtClean="0"/>
                        <a:t>Vel</a:t>
                      </a:r>
                      <a:r>
                        <a:rPr lang="en-US" dirty="0" smtClean="0"/>
                        <a:t>)</a:t>
                      </a:r>
                      <a:endParaRPr lang="es-AR" dirty="0"/>
                    </a:p>
                  </a:txBody>
                  <a:tcPr/>
                </a:tc>
                <a:tc>
                  <a:txBody>
                    <a:bodyPr/>
                    <a:lstStyle/>
                    <a:p>
                      <a:r>
                        <a:rPr lang="en-US" dirty="0" err="1" smtClean="0"/>
                        <a:t>Lluvia</a:t>
                      </a:r>
                      <a:endParaRPr lang="es-AR" dirty="0"/>
                    </a:p>
                  </a:txBody>
                  <a:tcPr/>
                </a:tc>
                <a:tc>
                  <a:txBody>
                    <a:bodyPr/>
                    <a:lstStyle/>
                    <a:p>
                      <a:r>
                        <a:rPr lang="en-US" dirty="0" err="1" smtClean="0"/>
                        <a:t>Jugar</a:t>
                      </a:r>
                      <a:endParaRPr lang="es-AR" dirty="0"/>
                    </a:p>
                  </a:txBody>
                  <a:tcPr>
                    <a:solidFill>
                      <a:srgbClr val="E6AF00"/>
                    </a:solidFill>
                  </a:tcPr>
                </a:tc>
              </a:tr>
              <a:tr h="370840">
                <a:tc>
                  <a:txBody>
                    <a:bodyPr/>
                    <a:lstStyle/>
                    <a:p>
                      <a:r>
                        <a:rPr lang="en-US" dirty="0" err="1" smtClean="0"/>
                        <a:t>Nublado</a:t>
                      </a:r>
                      <a:endParaRPr lang="es-AR" dirty="0"/>
                    </a:p>
                  </a:txBody>
                  <a:tcPr/>
                </a:tc>
                <a:tc>
                  <a:txBody>
                    <a:bodyPr/>
                    <a:lstStyle/>
                    <a:p>
                      <a:r>
                        <a:rPr lang="en-US" dirty="0" err="1" smtClean="0"/>
                        <a:t>Oeste</a:t>
                      </a:r>
                      <a:endParaRPr lang="es-AR" dirty="0"/>
                    </a:p>
                  </a:txBody>
                  <a:tcPr/>
                </a:tc>
                <a:tc>
                  <a:txBody>
                    <a:bodyPr/>
                    <a:lstStyle/>
                    <a:p>
                      <a:r>
                        <a:rPr lang="en-US" dirty="0" smtClean="0"/>
                        <a:t>8 </a:t>
                      </a:r>
                      <a:endParaRPr lang="es-AR" dirty="0"/>
                    </a:p>
                  </a:txBody>
                  <a:tcPr/>
                </a:tc>
                <a:tc>
                  <a:txBody>
                    <a:bodyPr/>
                    <a:lstStyle/>
                    <a:p>
                      <a:r>
                        <a:rPr lang="en-US" dirty="0" smtClean="0"/>
                        <a:t>NO</a:t>
                      </a:r>
                      <a:endParaRPr lang="es-AR" dirty="0"/>
                    </a:p>
                  </a:txBody>
                  <a:tcPr/>
                </a:tc>
                <a:tc>
                  <a:txBody>
                    <a:bodyPr/>
                    <a:lstStyle/>
                    <a:p>
                      <a:r>
                        <a:rPr lang="en-US" dirty="0" smtClean="0"/>
                        <a:t>Si</a:t>
                      </a:r>
                      <a:endParaRPr lang="es-AR" dirty="0"/>
                    </a:p>
                  </a:txBody>
                  <a:tcPr/>
                </a:tc>
              </a:tr>
              <a:tr h="370840">
                <a:tc>
                  <a:txBody>
                    <a:bodyPr/>
                    <a:lstStyle/>
                    <a:p>
                      <a:r>
                        <a:rPr lang="en-US" dirty="0" err="1" smtClean="0"/>
                        <a:t>Nublado</a:t>
                      </a:r>
                      <a:endParaRPr lang="es-AR" dirty="0"/>
                    </a:p>
                  </a:txBody>
                  <a:tcPr/>
                </a:tc>
                <a:tc>
                  <a:txBody>
                    <a:bodyPr/>
                    <a:lstStyle/>
                    <a:p>
                      <a:r>
                        <a:rPr lang="en-US" dirty="0" err="1" smtClean="0"/>
                        <a:t>Oeste</a:t>
                      </a:r>
                      <a:endParaRPr lang="es-AR" dirty="0"/>
                    </a:p>
                  </a:txBody>
                  <a:tcPr/>
                </a:tc>
                <a:tc>
                  <a:txBody>
                    <a:bodyPr/>
                    <a:lstStyle/>
                    <a:p>
                      <a:r>
                        <a:rPr lang="en-US" dirty="0" smtClean="0"/>
                        <a:t>25</a:t>
                      </a:r>
                      <a:endParaRPr lang="es-AR" dirty="0"/>
                    </a:p>
                  </a:txBody>
                  <a:tcPr/>
                </a:tc>
                <a:tc>
                  <a:txBody>
                    <a:bodyPr/>
                    <a:lstStyle/>
                    <a:p>
                      <a:r>
                        <a:rPr lang="en-US" dirty="0" err="1" smtClean="0"/>
                        <a:t>Intensa</a:t>
                      </a:r>
                      <a:endParaRPr lang="es-AR" dirty="0"/>
                    </a:p>
                  </a:txBody>
                  <a:tcPr/>
                </a:tc>
                <a:tc>
                  <a:txBody>
                    <a:bodyPr/>
                    <a:lstStyle/>
                    <a:p>
                      <a:r>
                        <a:rPr lang="en-US" dirty="0" smtClean="0"/>
                        <a:t>No</a:t>
                      </a:r>
                      <a:endParaRPr lang="es-AR" dirty="0"/>
                    </a:p>
                  </a:txBody>
                  <a:tcPr/>
                </a:tc>
              </a:tr>
              <a:tr h="370840">
                <a:tc>
                  <a:txBody>
                    <a:bodyPr/>
                    <a:lstStyle/>
                    <a:p>
                      <a:r>
                        <a:rPr lang="en-US" dirty="0" err="1" smtClean="0"/>
                        <a:t>Despejado</a:t>
                      </a:r>
                      <a:endParaRPr lang="es-AR" dirty="0"/>
                    </a:p>
                  </a:txBody>
                  <a:tcPr/>
                </a:tc>
                <a:tc>
                  <a:txBody>
                    <a:bodyPr/>
                    <a:lstStyle/>
                    <a:p>
                      <a:r>
                        <a:rPr lang="en-US" dirty="0" smtClean="0"/>
                        <a:t>Surf</a:t>
                      </a:r>
                      <a:endParaRPr lang="es-AR" dirty="0"/>
                    </a:p>
                  </a:txBody>
                  <a:tcPr/>
                </a:tc>
                <a:tc>
                  <a:txBody>
                    <a:bodyPr/>
                    <a:lstStyle/>
                    <a:p>
                      <a:r>
                        <a:rPr lang="en-US" dirty="0" smtClean="0"/>
                        <a:t>50</a:t>
                      </a:r>
                      <a:endParaRPr lang="es-AR" dirty="0"/>
                    </a:p>
                  </a:txBody>
                  <a:tcPr/>
                </a:tc>
                <a:tc>
                  <a:txBody>
                    <a:bodyPr/>
                    <a:lstStyle/>
                    <a:p>
                      <a:r>
                        <a:rPr lang="en-US" dirty="0" smtClean="0"/>
                        <a:t>NO</a:t>
                      </a:r>
                      <a:endParaRPr lang="es-AR" dirty="0"/>
                    </a:p>
                  </a:txBody>
                  <a:tcPr/>
                </a:tc>
                <a:tc>
                  <a:txBody>
                    <a:bodyPr/>
                    <a:lstStyle/>
                    <a:p>
                      <a:r>
                        <a:rPr lang="en-US" dirty="0" smtClean="0"/>
                        <a:t>No</a:t>
                      </a:r>
                      <a:endParaRPr lang="es-AR" dirty="0"/>
                    </a:p>
                  </a:txBody>
                  <a:tcPr/>
                </a:tc>
              </a:tr>
            </a:tbl>
          </a:graphicData>
        </a:graphic>
      </p:graphicFrame>
    </p:spTree>
  </p:cSld>
  <p:clrMapOvr>
    <a:masterClrMapping/>
  </p:clrMapOvr>
  <p:transition advTm="514"/>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Aprendizaje</a:t>
            </a:r>
            <a:r>
              <a:rPr lang="en-US" dirty="0" smtClean="0"/>
              <a:t> de </a:t>
            </a:r>
            <a:r>
              <a:rPr lang="en-US" dirty="0" err="1" smtClean="0"/>
              <a:t>Maquina</a:t>
            </a:r>
            <a:endParaRPr lang="es-AR" dirty="0"/>
          </a:p>
        </p:txBody>
      </p:sp>
      <p:sp>
        <p:nvSpPr>
          <p:cNvPr id="4" name="Content Placeholder 3"/>
          <p:cNvSpPr>
            <a:spLocks noGrp="1"/>
          </p:cNvSpPr>
          <p:nvPr>
            <p:ph idx="1"/>
          </p:nvPr>
        </p:nvSpPr>
        <p:spPr>
          <a:xfrm>
            <a:off x="457200" y="1968838"/>
            <a:ext cx="8229600" cy="4389120"/>
          </a:xfrm>
        </p:spPr>
        <p:txBody>
          <a:bodyPr/>
          <a:lstStyle/>
          <a:p>
            <a:endParaRPr lang="en-US" dirty="0" smtClean="0"/>
          </a:p>
          <a:p>
            <a:endParaRPr lang="en-US" dirty="0" smtClean="0"/>
          </a:p>
        </p:txBody>
      </p:sp>
      <p:sp>
        <p:nvSpPr>
          <p:cNvPr id="2050" name="AutoShape 2" descr="http://www.ubatubasurfcam.com.br/v2/fotos_dia/ita3.jpg"/>
          <p:cNvSpPr>
            <a:spLocks noChangeAspect="1" noChangeArrowheads="1"/>
          </p:cNvSpPr>
          <p:nvPr/>
        </p:nvSpPr>
        <p:spPr bwMode="auto">
          <a:xfrm>
            <a:off x="149225" y="-2193925"/>
            <a:ext cx="6096000" cy="4572000"/>
          </a:xfrm>
          <a:prstGeom prst="rect">
            <a:avLst/>
          </a:prstGeom>
          <a:noFill/>
        </p:spPr>
        <p:txBody>
          <a:bodyPr vert="horz" wrap="square" lIns="91440" tIns="45720" rIns="91440" bIns="45720" numCol="1" anchor="t" anchorCtr="0" compatLnSpc="1">
            <a:prstTxWarp prst="textNoShape">
              <a:avLst/>
            </a:prstTxWarp>
          </a:bodyPr>
          <a:lstStyle/>
          <a:p>
            <a:endParaRPr lang="es-AR"/>
          </a:p>
        </p:txBody>
      </p:sp>
      <p:sp>
        <p:nvSpPr>
          <p:cNvPr id="11" name="TextBox 10"/>
          <p:cNvSpPr txBox="1"/>
          <p:nvPr/>
        </p:nvSpPr>
        <p:spPr>
          <a:xfrm>
            <a:off x="428596" y="2071678"/>
            <a:ext cx="6072230" cy="584775"/>
          </a:xfrm>
          <a:prstGeom prst="rect">
            <a:avLst/>
          </a:prstGeom>
          <a:noFill/>
        </p:spPr>
        <p:txBody>
          <a:bodyPr wrap="square" rtlCol="0">
            <a:spAutoFit/>
          </a:bodyPr>
          <a:lstStyle/>
          <a:p>
            <a:r>
              <a:rPr lang="en-US" sz="3200" dirty="0" err="1" smtClean="0"/>
              <a:t>Entrenamiento</a:t>
            </a:r>
            <a:endParaRPr lang="es-AR" sz="3200" dirty="0"/>
          </a:p>
        </p:txBody>
      </p:sp>
      <p:graphicFrame>
        <p:nvGraphicFramePr>
          <p:cNvPr id="9" name="Table 8"/>
          <p:cNvGraphicFramePr>
            <a:graphicFrameLocks noGrp="1"/>
          </p:cNvGraphicFramePr>
          <p:nvPr/>
        </p:nvGraphicFramePr>
        <p:xfrm>
          <a:off x="71170" y="3786190"/>
          <a:ext cx="3715012" cy="1643076"/>
        </p:xfrm>
        <a:graphic>
          <a:graphicData uri="http://schemas.openxmlformats.org/drawingml/2006/table">
            <a:tbl>
              <a:tblPr firstRow="1" bandRow="1">
                <a:tableStyleId>{5C22544A-7EE6-4342-B048-85BDC9FD1C3A}</a:tableStyleId>
              </a:tblPr>
              <a:tblGrid>
                <a:gridCol w="903516"/>
                <a:gridCol w="740851"/>
                <a:gridCol w="740851"/>
                <a:gridCol w="664897"/>
                <a:gridCol w="664897"/>
              </a:tblGrid>
              <a:tr h="410769">
                <a:tc>
                  <a:txBody>
                    <a:bodyPr/>
                    <a:lstStyle/>
                    <a:p>
                      <a:r>
                        <a:rPr lang="en-US" sz="1200" dirty="0" smtClean="0"/>
                        <a:t>Ciel0</a:t>
                      </a:r>
                      <a:endParaRPr lang="es-AR" sz="1200" dirty="0"/>
                    </a:p>
                  </a:txBody>
                  <a:tcPr/>
                </a:tc>
                <a:tc>
                  <a:txBody>
                    <a:bodyPr/>
                    <a:lstStyle/>
                    <a:p>
                      <a:r>
                        <a:rPr lang="en-US" sz="1200" dirty="0" err="1" smtClean="0"/>
                        <a:t>Viento</a:t>
                      </a:r>
                      <a:endParaRPr lang="es-AR" sz="1200" dirty="0"/>
                    </a:p>
                  </a:txBody>
                  <a:tcPr/>
                </a:tc>
                <a:tc>
                  <a:txBody>
                    <a:bodyPr/>
                    <a:lstStyle/>
                    <a:p>
                      <a:r>
                        <a:rPr lang="en-US" sz="1200" dirty="0" err="1" smtClean="0"/>
                        <a:t>Viento</a:t>
                      </a:r>
                      <a:endParaRPr lang="es-AR" sz="1200" dirty="0"/>
                    </a:p>
                  </a:txBody>
                  <a:tcPr/>
                </a:tc>
                <a:tc>
                  <a:txBody>
                    <a:bodyPr/>
                    <a:lstStyle/>
                    <a:p>
                      <a:r>
                        <a:rPr lang="en-US" sz="1200" dirty="0" err="1" smtClean="0"/>
                        <a:t>Lluvia</a:t>
                      </a:r>
                      <a:endParaRPr lang="es-AR" sz="1200" dirty="0"/>
                    </a:p>
                  </a:txBody>
                  <a:tcPr/>
                </a:tc>
                <a:tc>
                  <a:txBody>
                    <a:bodyPr/>
                    <a:lstStyle/>
                    <a:p>
                      <a:r>
                        <a:rPr lang="en-US" sz="1200" dirty="0" err="1" smtClean="0"/>
                        <a:t>Jugar</a:t>
                      </a:r>
                      <a:endParaRPr lang="es-AR" sz="1200" dirty="0"/>
                    </a:p>
                  </a:txBody>
                  <a:tcPr>
                    <a:solidFill>
                      <a:srgbClr val="E6AF00"/>
                    </a:solidFill>
                  </a:tcPr>
                </a:tc>
              </a:tr>
              <a:tr h="410769">
                <a:tc>
                  <a:txBody>
                    <a:bodyPr/>
                    <a:lstStyle/>
                    <a:p>
                      <a:r>
                        <a:rPr lang="en-US" sz="1100" dirty="0" err="1" smtClean="0"/>
                        <a:t>Nublado</a:t>
                      </a:r>
                      <a:endParaRPr lang="es-AR" sz="1100" dirty="0"/>
                    </a:p>
                  </a:txBody>
                  <a:tcPr/>
                </a:tc>
                <a:tc>
                  <a:txBody>
                    <a:bodyPr/>
                    <a:lstStyle/>
                    <a:p>
                      <a:r>
                        <a:rPr lang="en-US" sz="1100" dirty="0" err="1" smtClean="0"/>
                        <a:t>Oeste</a:t>
                      </a:r>
                      <a:endParaRPr lang="es-AR" sz="1100" dirty="0"/>
                    </a:p>
                  </a:txBody>
                  <a:tcPr/>
                </a:tc>
                <a:tc>
                  <a:txBody>
                    <a:bodyPr/>
                    <a:lstStyle/>
                    <a:p>
                      <a:r>
                        <a:rPr lang="en-US" sz="1100" dirty="0" smtClean="0"/>
                        <a:t>8 </a:t>
                      </a:r>
                      <a:endParaRPr lang="es-AR" sz="1100" dirty="0"/>
                    </a:p>
                  </a:txBody>
                  <a:tcPr/>
                </a:tc>
                <a:tc>
                  <a:txBody>
                    <a:bodyPr/>
                    <a:lstStyle/>
                    <a:p>
                      <a:r>
                        <a:rPr lang="en-US" sz="1100" dirty="0" smtClean="0"/>
                        <a:t>NO</a:t>
                      </a:r>
                      <a:endParaRPr lang="es-AR" sz="1100" dirty="0"/>
                    </a:p>
                  </a:txBody>
                  <a:tcPr/>
                </a:tc>
                <a:tc>
                  <a:txBody>
                    <a:bodyPr/>
                    <a:lstStyle/>
                    <a:p>
                      <a:r>
                        <a:rPr lang="en-US" sz="1100" dirty="0" smtClean="0"/>
                        <a:t>Si</a:t>
                      </a:r>
                      <a:endParaRPr lang="es-AR" sz="1100" dirty="0"/>
                    </a:p>
                  </a:txBody>
                  <a:tcPr>
                    <a:solidFill>
                      <a:srgbClr val="FFCC66"/>
                    </a:solidFill>
                  </a:tcPr>
                </a:tc>
              </a:tr>
              <a:tr h="410769">
                <a:tc>
                  <a:txBody>
                    <a:bodyPr/>
                    <a:lstStyle/>
                    <a:p>
                      <a:r>
                        <a:rPr lang="en-US" sz="1100" dirty="0" err="1" smtClean="0"/>
                        <a:t>Nublado</a:t>
                      </a:r>
                      <a:endParaRPr lang="es-AR" sz="1100" dirty="0"/>
                    </a:p>
                  </a:txBody>
                  <a:tcPr/>
                </a:tc>
                <a:tc>
                  <a:txBody>
                    <a:bodyPr/>
                    <a:lstStyle/>
                    <a:p>
                      <a:r>
                        <a:rPr lang="en-US" sz="1100" dirty="0" err="1" smtClean="0"/>
                        <a:t>Oeste</a:t>
                      </a:r>
                      <a:endParaRPr lang="es-AR" sz="1100" dirty="0"/>
                    </a:p>
                  </a:txBody>
                  <a:tcPr/>
                </a:tc>
                <a:tc>
                  <a:txBody>
                    <a:bodyPr/>
                    <a:lstStyle/>
                    <a:p>
                      <a:r>
                        <a:rPr lang="en-US" sz="1100" dirty="0" smtClean="0"/>
                        <a:t>25</a:t>
                      </a:r>
                      <a:endParaRPr lang="es-AR" sz="1100" dirty="0"/>
                    </a:p>
                  </a:txBody>
                  <a:tcPr/>
                </a:tc>
                <a:tc>
                  <a:txBody>
                    <a:bodyPr/>
                    <a:lstStyle/>
                    <a:p>
                      <a:r>
                        <a:rPr lang="en-US" sz="1100" dirty="0" err="1" smtClean="0"/>
                        <a:t>Intensa</a:t>
                      </a:r>
                      <a:endParaRPr lang="es-AR" sz="1100" dirty="0"/>
                    </a:p>
                  </a:txBody>
                  <a:tcPr/>
                </a:tc>
                <a:tc>
                  <a:txBody>
                    <a:bodyPr/>
                    <a:lstStyle/>
                    <a:p>
                      <a:r>
                        <a:rPr lang="en-US" sz="1100" dirty="0" smtClean="0"/>
                        <a:t>No</a:t>
                      </a:r>
                      <a:endParaRPr lang="es-AR" sz="1100" dirty="0"/>
                    </a:p>
                  </a:txBody>
                  <a:tcPr>
                    <a:solidFill>
                      <a:srgbClr val="FFCC66"/>
                    </a:solidFill>
                  </a:tcPr>
                </a:tc>
              </a:tr>
              <a:tr h="410769">
                <a:tc>
                  <a:txBody>
                    <a:bodyPr/>
                    <a:lstStyle/>
                    <a:p>
                      <a:r>
                        <a:rPr lang="en-US" sz="1100" dirty="0" err="1" smtClean="0"/>
                        <a:t>Despejado</a:t>
                      </a:r>
                      <a:endParaRPr lang="es-AR" sz="1100" dirty="0"/>
                    </a:p>
                  </a:txBody>
                  <a:tcPr/>
                </a:tc>
                <a:tc>
                  <a:txBody>
                    <a:bodyPr/>
                    <a:lstStyle/>
                    <a:p>
                      <a:r>
                        <a:rPr lang="en-US" sz="1100" dirty="0" smtClean="0"/>
                        <a:t>Surf</a:t>
                      </a:r>
                      <a:endParaRPr lang="es-AR" sz="1100" dirty="0"/>
                    </a:p>
                  </a:txBody>
                  <a:tcPr/>
                </a:tc>
                <a:tc>
                  <a:txBody>
                    <a:bodyPr/>
                    <a:lstStyle/>
                    <a:p>
                      <a:r>
                        <a:rPr lang="en-US" sz="1100" dirty="0" smtClean="0"/>
                        <a:t>50</a:t>
                      </a:r>
                      <a:endParaRPr lang="es-AR" sz="1100" dirty="0"/>
                    </a:p>
                  </a:txBody>
                  <a:tcPr/>
                </a:tc>
                <a:tc>
                  <a:txBody>
                    <a:bodyPr/>
                    <a:lstStyle/>
                    <a:p>
                      <a:r>
                        <a:rPr lang="en-US" sz="1100" dirty="0" smtClean="0"/>
                        <a:t>NO</a:t>
                      </a:r>
                      <a:endParaRPr lang="es-AR" sz="1100" dirty="0"/>
                    </a:p>
                  </a:txBody>
                  <a:tcPr/>
                </a:tc>
                <a:tc>
                  <a:txBody>
                    <a:bodyPr/>
                    <a:lstStyle/>
                    <a:p>
                      <a:r>
                        <a:rPr lang="en-US" sz="1100" dirty="0" smtClean="0"/>
                        <a:t>No</a:t>
                      </a:r>
                      <a:endParaRPr lang="es-AR" sz="1100" dirty="0"/>
                    </a:p>
                  </a:txBody>
                  <a:tcPr>
                    <a:solidFill>
                      <a:srgbClr val="FFCC66"/>
                    </a:solidFill>
                  </a:tcPr>
                </a:tc>
              </a:tr>
            </a:tbl>
          </a:graphicData>
        </a:graphic>
      </p:graphicFrame>
      <p:sp>
        <p:nvSpPr>
          <p:cNvPr id="10" name="Rectangle 9"/>
          <p:cNvSpPr/>
          <p:nvPr/>
        </p:nvSpPr>
        <p:spPr>
          <a:xfrm>
            <a:off x="4500562" y="3929066"/>
            <a:ext cx="2071702" cy="13573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Algoritmo</a:t>
            </a:r>
            <a:r>
              <a:rPr lang="en-US" dirty="0" smtClean="0"/>
              <a:t> de </a:t>
            </a:r>
            <a:r>
              <a:rPr lang="en-US" dirty="0" err="1" smtClean="0"/>
              <a:t>Aprendizaje</a:t>
            </a:r>
            <a:r>
              <a:rPr lang="en-US" dirty="0" smtClean="0"/>
              <a:t> de </a:t>
            </a:r>
            <a:r>
              <a:rPr lang="en-US" dirty="0" err="1" smtClean="0"/>
              <a:t>Maquina</a:t>
            </a:r>
            <a:endParaRPr lang="es-AR" dirty="0"/>
          </a:p>
        </p:txBody>
      </p:sp>
      <p:cxnSp>
        <p:nvCxnSpPr>
          <p:cNvPr id="13" name="Straight Arrow Connector 12"/>
          <p:cNvCxnSpPr/>
          <p:nvPr/>
        </p:nvCxnSpPr>
        <p:spPr>
          <a:xfrm>
            <a:off x="3786182" y="4641858"/>
            <a:ext cx="642942"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7286644" y="3929066"/>
            <a:ext cx="1785950" cy="14287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Clasificador</a:t>
            </a:r>
            <a:endParaRPr lang="es-AR" dirty="0"/>
          </a:p>
        </p:txBody>
      </p:sp>
      <p:cxnSp>
        <p:nvCxnSpPr>
          <p:cNvPr id="16" name="Straight Arrow Connector 15"/>
          <p:cNvCxnSpPr/>
          <p:nvPr/>
        </p:nvCxnSpPr>
        <p:spPr>
          <a:xfrm>
            <a:off x="6643702" y="4572008"/>
            <a:ext cx="571504"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ransition advTm="858"/>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Aprendizaje</a:t>
            </a:r>
            <a:r>
              <a:rPr lang="en-US" dirty="0" smtClean="0"/>
              <a:t> de </a:t>
            </a:r>
            <a:r>
              <a:rPr lang="en-US" dirty="0" err="1" smtClean="0"/>
              <a:t>Maquina</a:t>
            </a:r>
            <a:endParaRPr lang="es-AR" dirty="0"/>
          </a:p>
        </p:txBody>
      </p:sp>
      <p:sp>
        <p:nvSpPr>
          <p:cNvPr id="4" name="Content Placeholder 3"/>
          <p:cNvSpPr>
            <a:spLocks noGrp="1"/>
          </p:cNvSpPr>
          <p:nvPr>
            <p:ph idx="1"/>
          </p:nvPr>
        </p:nvSpPr>
        <p:spPr>
          <a:xfrm>
            <a:off x="457200" y="1968838"/>
            <a:ext cx="8229600" cy="4389120"/>
          </a:xfrm>
        </p:spPr>
        <p:txBody>
          <a:bodyPr/>
          <a:lstStyle/>
          <a:p>
            <a:endParaRPr lang="en-US" dirty="0" smtClean="0"/>
          </a:p>
          <a:p>
            <a:endParaRPr lang="en-US" dirty="0" smtClean="0"/>
          </a:p>
        </p:txBody>
      </p:sp>
      <p:sp>
        <p:nvSpPr>
          <p:cNvPr id="2050" name="AutoShape 2" descr="http://www.ubatubasurfcam.com.br/v2/fotos_dia/ita3.jpg"/>
          <p:cNvSpPr>
            <a:spLocks noChangeAspect="1" noChangeArrowheads="1"/>
          </p:cNvSpPr>
          <p:nvPr/>
        </p:nvSpPr>
        <p:spPr bwMode="auto">
          <a:xfrm>
            <a:off x="149225" y="-2193925"/>
            <a:ext cx="6096000" cy="4572000"/>
          </a:xfrm>
          <a:prstGeom prst="rect">
            <a:avLst/>
          </a:prstGeom>
          <a:noFill/>
        </p:spPr>
        <p:txBody>
          <a:bodyPr vert="horz" wrap="square" lIns="91440" tIns="45720" rIns="91440" bIns="45720" numCol="1" anchor="t" anchorCtr="0" compatLnSpc="1">
            <a:prstTxWarp prst="textNoShape">
              <a:avLst/>
            </a:prstTxWarp>
          </a:bodyPr>
          <a:lstStyle/>
          <a:p>
            <a:endParaRPr lang="es-AR"/>
          </a:p>
        </p:txBody>
      </p:sp>
      <p:sp>
        <p:nvSpPr>
          <p:cNvPr id="11" name="TextBox 10"/>
          <p:cNvSpPr txBox="1"/>
          <p:nvPr/>
        </p:nvSpPr>
        <p:spPr>
          <a:xfrm>
            <a:off x="428596" y="2071678"/>
            <a:ext cx="6072230" cy="584775"/>
          </a:xfrm>
          <a:prstGeom prst="rect">
            <a:avLst/>
          </a:prstGeom>
          <a:noFill/>
        </p:spPr>
        <p:txBody>
          <a:bodyPr wrap="square" rtlCol="0">
            <a:spAutoFit/>
          </a:bodyPr>
          <a:lstStyle/>
          <a:p>
            <a:r>
              <a:rPr lang="en-US" sz="3200" dirty="0" err="1" smtClean="0"/>
              <a:t>Utilización</a:t>
            </a:r>
            <a:endParaRPr lang="es-AR" sz="3200" dirty="0"/>
          </a:p>
        </p:txBody>
      </p:sp>
      <p:sp>
        <p:nvSpPr>
          <p:cNvPr id="14" name="Rectangle 13"/>
          <p:cNvSpPr/>
          <p:nvPr/>
        </p:nvSpPr>
        <p:spPr>
          <a:xfrm>
            <a:off x="3714744" y="3571876"/>
            <a:ext cx="2143140" cy="20002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Clasificador</a:t>
            </a:r>
            <a:endParaRPr lang="es-AR" dirty="0"/>
          </a:p>
        </p:txBody>
      </p:sp>
      <p:cxnSp>
        <p:nvCxnSpPr>
          <p:cNvPr id="15" name="Straight Arrow Connector 14"/>
          <p:cNvCxnSpPr/>
          <p:nvPr/>
        </p:nvCxnSpPr>
        <p:spPr>
          <a:xfrm>
            <a:off x="5929322" y="4286256"/>
            <a:ext cx="857256"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aphicFrame>
        <p:nvGraphicFramePr>
          <p:cNvPr id="12" name="Table 11"/>
          <p:cNvGraphicFramePr>
            <a:graphicFrameLocks noGrp="1"/>
          </p:cNvGraphicFramePr>
          <p:nvPr/>
        </p:nvGraphicFramePr>
        <p:xfrm>
          <a:off x="0" y="3786190"/>
          <a:ext cx="3050115" cy="1643076"/>
        </p:xfrm>
        <a:graphic>
          <a:graphicData uri="http://schemas.openxmlformats.org/drawingml/2006/table">
            <a:tbl>
              <a:tblPr firstRow="1" bandRow="1">
                <a:tableStyleId>{5C22544A-7EE6-4342-B048-85BDC9FD1C3A}</a:tableStyleId>
              </a:tblPr>
              <a:tblGrid>
                <a:gridCol w="903516"/>
                <a:gridCol w="740851"/>
                <a:gridCol w="740851"/>
                <a:gridCol w="664897"/>
              </a:tblGrid>
              <a:tr h="410769">
                <a:tc>
                  <a:txBody>
                    <a:bodyPr/>
                    <a:lstStyle/>
                    <a:p>
                      <a:r>
                        <a:rPr lang="en-US" sz="1200" dirty="0" smtClean="0"/>
                        <a:t>Ciel0</a:t>
                      </a:r>
                      <a:endParaRPr lang="es-AR" sz="1200" dirty="0"/>
                    </a:p>
                  </a:txBody>
                  <a:tcPr/>
                </a:tc>
                <a:tc>
                  <a:txBody>
                    <a:bodyPr/>
                    <a:lstStyle/>
                    <a:p>
                      <a:r>
                        <a:rPr lang="en-US" sz="1200" dirty="0" err="1" smtClean="0"/>
                        <a:t>Viento</a:t>
                      </a:r>
                      <a:endParaRPr lang="es-AR" sz="1200" dirty="0"/>
                    </a:p>
                  </a:txBody>
                  <a:tcPr/>
                </a:tc>
                <a:tc>
                  <a:txBody>
                    <a:bodyPr/>
                    <a:lstStyle/>
                    <a:p>
                      <a:r>
                        <a:rPr lang="en-US" sz="1200" dirty="0" err="1" smtClean="0"/>
                        <a:t>Viento</a:t>
                      </a:r>
                      <a:endParaRPr lang="es-AR" sz="1200" dirty="0"/>
                    </a:p>
                  </a:txBody>
                  <a:tcPr/>
                </a:tc>
                <a:tc>
                  <a:txBody>
                    <a:bodyPr/>
                    <a:lstStyle/>
                    <a:p>
                      <a:r>
                        <a:rPr lang="en-US" sz="1200" dirty="0" err="1" smtClean="0"/>
                        <a:t>Lluvia</a:t>
                      </a:r>
                      <a:endParaRPr lang="es-AR" sz="1200" dirty="0"/>
                    </a:p>
                  </a:txBody>
                  <a:tcPr/>
                </a:tc>
              </a:tr>
              <a:tr h="410769">
                <a:tc>
                  <a:txBody>
                    <a:bodyPr/>
                    <a:lstStyle/>
                    <a:p>
                      <a:r>
                        <a:rPr lang="en-US" sz="1100" dirty="0" err="1" smtClean="0"/>
                        <a:t>Nublado</a:t>
                      </a:r>
                      <a:endParaRPr lang="es-AR" sz="1100" dirty="0"/>
                    </a:p>
                  </a:txBody>
                  <a:tcPr/>
                </a:tc>
                <a:tc>
                  <a:txBody>
                    <a:bodyPr/>
                    <a:lstStyle/>
                    <a:p>
                      <a:r>
                        <a:rPr lang="en-US" sz="1100" dirty="0" err="1" smtClean="0"/>
                        <a:t>Oeste</a:t>
                      </a:r>
                      <a:endParaRPr lang="es-AR" sz="1100" dirty="0"/>
                    </a:p>
                  </a:txBody>
                  <a:tcPr/>
                </a:tc>
                <a:tc>
                  <a:txBody>
                    <a:bodyPr/>
                    <a:lstStyle/>
                    <a:p>
                      <a:r>
                        <a:rPr lang="en-US" sz="1100" dirty="0" smtClean="0"/>
                        <a:t>8 </a:t>
                      </a:r>
                      <a:endParaRPr lang="es-AR" sz="1100" dirty="0"/>
                    </a:p>
                  </a:txBody>
                  <a:tcPr/>
                </a:tc>
                <a:tc>
                  <a:txBody>
                    <a:bodyPr/>
                    <a:lstStyle/>
                    <a:p>
                      <a:r>
                        <a:rPr lang="en-US" sz="1100" dirty="0" smtClean="0"/>
                        <a:t>NO</a:t>
                      </a:r>
                      <a:endParaRPr lang="es-AR" sz="1100" dirty="0"/>
                    </a:p>
                  </a:txBody>
                  <a:tcPr/>
                </a:tc>
              </a:tr>
              <a:tr h="410769">
                <a:tc>
                  <a:txBody>
                    <a:bodyPr/>
                    <a:lstStyle/>
                    <a:p>
                      <a:r>
                        <a:rPr lang="en-US" sz="1100" dirty="0" err="1" smtClean="0"/>
                        <a:t>Nublado</a:t>
                      </a:r>
                      <a:endParaRPr lang="es-AR" sz="1100" dirty="0"/>
                    </a:p>
                  </a:txBody>
                  <a:tcPr/>
                </a:tc>
                <a:tc>
                  <a:txBody>
                    <a:bodyPr/>
                    <a:lstStyle/>
                    <a:p>
                      <a:r>
                        <a:rPr lang="en-US" sz="1100" dirty="0" err="1" smtClean="0"/>
                        <a:t>Oeste</a:t>
                      </a:r>
                      <a:endParaRPr lang="es-AR" sz="1100" dirty="0"/>
                    </a:p>
                  </a:txBody>
                  <a:tcPr/>
                </a:tc>
                <a:tc>
                  <a:txBody>
                    <a:bodyPr/>
                    <a:lstStyle/>
                    <a:p>
                      <a:r>
                        <a:rPr lang="en-US" sz="1100" dirty="0" smtClean="0"/>
                        <a:t>25</a:t>
                      </a:r>
                      <a:endParaRPr lang="es-AR" sz="1100" dirty="0"/>
                    </a:p>
                  </a:txBody>
                  <a:tcPr/>
                </a:tc>
                <a:tc>
                  <a:txBody>
                    <a:bodyPr/>
                    <a:lstStyle/>
                    <a:p>
                      <a:r>
                        <a:rPr lang="en-US" sz="1100" dirty="0" err="1" smtClean="0"/>
                        <a:t>Intensa</a:t>
                      </a:r>
                      <a:endParaRPr lang="es-AR" sz="1100" dirty="0"/>
                    </a:p>
                  </a:txBody>
                  <a:tcPr/>
                </a:tc>
              </a:tr>
              <a:tr h="410769">
                <a:tc>
                  <a:txBody>
                    <a:bodyPr/>
                    <a:lstStyle/>
                    <a:p>
                      <a:r>
                        <a:rPr lang="en-US" sz="1100" dirty="0" err="1" smtClean="0"/>
                        <a:t>Despejado</a:t>
                      </a:r>
                      <a:endParaRPr lang="es-AR" sz="1100" dirty="0"/>
                    </a:p>
                  </a:txBody>
                  <a:tcPr/>
                </a:tc>
                <a:tc>
                  <a:txBody>
                    <a:bodyPr/>
                    <a:lstStyle/>
                    <a:p>
                      <a:r>
                        <a:rPr lang="en-US" sz="1100" dirty="0" smtClean="0"/>
                        <a:t>Surf</a:t>
                      </a:r>
                      <a:endParaRPr lang="es-AR" sz="1100" dirty="0"/>
                    </a:p>
                  </a:txBody>
                  <a:tcPr/>
                </a:tc>
                <a:tc>
                  <a:txBody>
                    <a:bodyPr/>
                    <a:lstStyle/>
                    <a:p>
                      <a:r>
                        <a:rPr lang="en-US" sz="1100" dirty="0" smtClean="0"/>
                        <a:t>50</a:t>
                      </a:r>
                      <a:endParaRPr lang="es-AR" sz="1100" dirty="0"/>
                    </a:p>
                  </a:txBody>
                  <a:tcPr/>
                </a:tc>
                <a:tc>
                  <a:txBody>
                    <a:bodyPr/>
                    <a:lstStyle/>
                    <a:p>
                      <a:r>
                        <a:rPr lang="en-US" sz="1100" dirty="0" smtClean="0"/>
                        <a:t>NO</a:t>
                      </a:r>
                      <a:endParaRPr lang="es-AR" sz="1100" dirty="0"/>
                    </a:p>
                  </a:txBody>
                  <a:tcPr/>
                </a:tc>
              </a:tr>
            </a:tbl>
          </a:graphicData>
        </a:graphic>
      </p:graphicFrame>
      <p:graphicFrame>
        <p:nvGraphicFramePr>
          <p:cNvPr id="16" name="Table 15"/>
          <p:cNvGraphicFramePr>
            <a:graphicFrameLocks noGrp="1"/>
          </p:cNvGraphicFramePr>
          <p:nvPr/>
        </p:nvGraphicFramePr>
        <p:xfrm>
          <a:off x="6929454" y="3429000"/>
          <a:ext cx="1428760" cy="2143140"/>
        </p:xfrm>
        <a:graphic>
          <a:graphicData uri="http://schemas.openxmlformats.org/drawingml/2006/table">
            <a:tbl>
              <a:tblPr firstRow="1" bandRow="1">
                <a:tableStyleId>{5C22544A-7EE6-4342-B048-85BDC9FD1C3A}</a:tableStyleId>
              </a:tblPr>
              <a:tblGrid>
                <a:gridCol w="1428760"/>
              </a:tblGrid>
              <a:tr h="535785">
                <a:tc>
                  <a:txBody>
                    <a:bodyPr/>
                    <a:lstStyle/>
                    <a:p>
                      <a:r>
                        <a:rPr lang="en-US" dirty="0" err="1" smtClean="0"/>
                        <a:t>Predicción</a:t>
                      </a:r>
                      <a:endParaRPr lang="es-AR" dirty="0"/>
                    </a:p>
                  </a:txBody>
                  <a:tcPr>
                    <a:solidFill>
                      <a:schemeClr val="accent4">
                        <a:lumMod val="75000"/>
                      </a:schemeClr>
                    </a:solidFill>
                  </a:tcPr>
                </a:tc>
              </a:tr>
              <a:tr h="535785">
                <a:tc>
                  <a:txBody>
                    <a:bodyPr/>
                    <a:lstStyle/>
                    <a:p>
                      <a:r>
                        <a:rPr lang="en-US" dirty="0" smtClean="0"/>
                        <a:t>Si</a:t>
                      </a:r>
                      <a:endParaRPr lang="es-AR" dirty="0"/>
                    </a:p>
                  </a:txBody>
                  <a:tcPr/>
                </a:tc>
              </a:tr>
              <a:tr h="535785">
                <a:tc>
                  <a:txBody>
                    <a:bodyPr/>
                    <a:lstStyle/>
                    <a:p>
                      <a:r>
                        <a:rPr lang="en-US" dirty="0" smtClean="0"/>
                        <a:t>No</a:t>
                      </a:r>
                      <a:endParaRPr lang="es-AR" dirty="0"/>
                    </a:p>
                  </a:txBody>
                  <a:tcPr/>
                </a:tc>
              </a:tr>
              <a:tr h="535785">
                <a:tc>
                  <a:txBody>
                    <a:bodyPr/>
                    <a:lstStyle/>
                    <a:p>
                      <a:r>
                        <a:rPr lang="en-US" dirty="0" smtClean="0"/>
                        <a:t>Si</a:t>
                      </a:r>
                      <a:endParaRPr lang="es-AR" dirty="0"/>
                    </a:p>
                  </a:txBody>
                  <a:tcPr/>
                </a:tc>
              </a:tr>
            </a:tbl>
          </a:graphicData>
        </a:graphic>
      </p:graphicFrame>
      <p:cxnSp>
        <p:nvCxnSpPr>
          <p:cNvPr id="18" name="Straight Arrow Connector 17"/>
          <p:cNvCxnSpPr/>
          <p:nvPr/>
        </p:nvCxnSpPr>
        <p:spPr>
          <a:xfrm>
            <a:off x="5929322" y="4713296"/>
            <a:ext cx="857256"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5929322" y="5213362"/>
            <a:ext cx="857256"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3071802" y="4429132"/>
            <a:ext cx="571504"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3071802" y="4784734"/>
            <a:ext cx="571504"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3071802" y="5213362"/>
            <a:ext cx="571504"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ransition advTm="2059"/>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Aprendizaje</a:t>
            </a:r>
            <a:r>
              <a:rPr lang="en-US" dirty="0" smtClean="0"/>
              <a:t> de </a:t>
            </a:r>
            <a:r>
              <a:rPr lang="en-US" dirty="0" err="1" smtClean="0"/>
              <a:t>Maquina</a:t>
            </a:r>
            <a:endParaRPr lang="es-AR" dirty="0"/>
          </a:p>
        </p:txBody>
      </p:sp>
      <p:sp>
        <p:nvSpPr>
          <p:cNvPr id="4" name="Content Placeholder 3"/>
          <p:cNvSpPr>
            <a:spLocks noGrp="1"/>
          </p:cNvSpPr>
          <p:nvPr>
            <p:ph idx="1"/>
          </p:nvPr>
        </p:nvSpPr>
        <p:spPr>
          <a:xfrm>
            <a:off x="457200" y="1968838"/>
            <a:ext cx="8229600" cy="4389120"/>
          </a:xfrm>
        </p:spPr>
        <p:txBody>
          <a:bodyPr/>
          <a:lstStyle/>
          <a:p>
            <a:endParaRPr lang="en-US" dirty="0" smtClean="0"/>
          </a:p>
          <a:p>
            <a:endParaRPr lang="en-US" dirty="0" smtClean="0"/>
          </a:p>
        </p:txBody>
      </p:sp>
      <p:sp>
        <p:nvSpPr>
          <p:cNvPr id="2050" name="AutoShape 2" descr="http://www.ubatubasurfcam.com.br/v2/fotos_dia/ita3.jpg"/>
          <p:cNvSpPr>
            <a:spLocks noChangeAspect="1" noChangeArrowheads="1"/>
          </p:cNvSpPr>
          <p:nvPr/>
        </p:nvSpPr>
        <p:spPr bwMode="auto">
          <a:xfrm>
            <a:off x="149225" y="-2193925"/>
            <a:ext cx="6096000" cy="4572000"/>
          </a:xfrm>
          <a:prstGeom prst="rect">
            <a:avLst/>
          </a:prstGeom>
          <a:noFill/>
        </p:spPr>
        <p:txBody>
          <a:bodyPr vert="horz" wrap="square" lIns="91440" tIns="45720" rIns="91440" bIns="45720" numCol="1" anchor="t" anchorCtr="0" compatLnSpc="1">
            <a:prstTxWarp prst="textNoShape">
              <a:avLst/>
            </a:prstTxWarp>
          </a:bodyPr>
          <a:lstStyle/>
          <a:p>
            <a:endParaRPr lang="es-AR"/>
          </a:p>
        </p:txBody>
      </p:sp>
      <p:sp>
        <p:nvSpPr>
          <p:cNvPr id="11" name="TextBox 10"/>
          <p:cNvSpPr txBox="1"/>
          <p:nvPr/>
        </p:nvSpPr>
        <p:spPr>
          <a:xfrm>
            <a:off x="428596" y="2071678"/>
            <a:ext cx="6072230" cy="584775"/>
          </a:xfrm>
          <a:prstGeom prst="rect">
            <a:avLst/>
          </a:prstGeom>
          <a:noFill/>
        </p:spPr>
        <p:txBody>
          <a:bodyPr wrap="square" rtlCol="0">
            <a:spAutoFit/>
          </a:bodyPr>
          <a:lstStyle/>
          <a:p>
            <a:r>
              <a:rPr lang="en-US" sz="3200" dirty="0" err="1" smtClean="0"/>
              <a:t>Evaluación</a:t>
            </a:r>
            <a:endParaRPr lang="es-AR" sz="3200" dirty="0"/>
          </a:p>
        </p:txBody>
      </p:sp>
      <p:graphicFrame>
        <p:nvGraphicFramePr>
          <p:cNvPr id="9" name="Table 8"/>
          <p:cNvGraphicFramePr>
            <a:graphicFrameLocks noGrp="1"/>
          </p:cNvGraphicFramePr>
          <p:nvPr/>
        </p:nvGraphicFramePr>
        <p:xfrm>
          <a:off x="214281" y="2786058"/>
          <a:ext cx="1571635" cy="1765230"/>
        </p:xfrm>
        <a:graphic>
          <a:graphicData uri="http://schemas.openxmlformats.org/drawingml/2006/table">
            <a:tbl>
              <a:tblPr firstRow="1" bandRow="1">
                <a:tableStyleId>{5C22544A-7EE6-4342-B048-85BDC9FD1C3A}</a:tableStyleId>
              </a:tblPr>
              <a:tblGrid>
                <a:gridCol w="314327"/>
                <a:gridCol w="314327"/>
                <a:gridCol w="314327"/>
                <a:gridCol w="314327"/>
                <a:gridCol w="314327"/>
              </a:tblGrid>
              <a:tr h="375050">
                <a:tc gridSpan="5">
                  <a:txBody>
                    <a:bodyPr/>
                    <a:lstStyle/>
                    <a:p>
                      <a:r>
                        <a:rPr lang="en-US" dirty="0" err="1" smtClean="0"/>
                        <a:t>Instancias</a:t>
                      </a:r>
                      <a:r>
                        <a:rPr lang="en-US" dirty="0" smtClean="0"/>
                        <a:t> de </a:t>
                      </a:r>
                      <a:r>
                        <a:rPr lang="en-US" dirty="0" err="1" smtClean="0"/>
                        <a:t>prueba</a:t>
                      </a:r>
                      <a:endParaRPr lang="es-AR" dirty="0"/>
                    </a:p>
                  </a:txBody>
                  <a:tcPr/>
                </a:tc>
                <a:tc hMerge="1">
                  <a:txBody>
                    <a:bodyPr/>
                    <a:lstStyle/>
                    <a:p>
                      <a:endParaRPr lang="es-AR" dirty="0"/>
                    </a:p>
                  </a:txBody>
                  <a:tcPr/>
                </a:tc>
                <a:tc hMerge="1">
                  <a:txBody>
                    <a:bodyPr/>
                    <a:lstStyle/>
                    <a:p>
                      <a:endParaRPr lang="es-AR" dirty="0"/>
                    </a:p>
                  </a:txBody>
                  <a:tcPr/>
                </a:tc>
                <a:tc hMerge="1">
                  <a:txBody>
                    <a:bodyPr/>
                    <a:lstStyle/>
                    <a:p>
                      <a:endParaRPr lang="es-AR" dirty="0"/>
                    </a:p>
                  </a:txBody>
                  <a:tcPr/>
                </a:tc>
                <a:tc hMerge="1">
                  <a:txBody>
                    <a:bodyPr/>
                    <a:lstStyle/>
                    <a:p>
                      <a:endParaRPr lang="es-AR" dirty="0"/>
                    </a:p>
                  </a:txBody>
                  <a:tcPr/>
                </a:tc>
              </a:tr>
              <a:tr h="375050">
                <a:tc>
                  <a:txBody>
                    <a:bodyPr/>
                    <a:lstStyle/>
                    <a:p>
                      <a:endParaRPr lang="es-AR"/>
                    </a:p>
                  </a:txBody>
                  <a:tcPr/>
                </a:tc>
                <a:tc>
                  <a:txBody>
                    <a:bodyPr/>
                    <a:lstStyle/>
                    <a:p>
                      <a:endParaRPr lang="es-AR" dirty="0"/>
                    </a:p>
                  </a:txBody>
                  <a:tcPr/>
                </a:tc>
                <a:tc>
                  <a:txBody>
                    <a:bodyPr/>
                    <a:lstStyle/>
                    <a:p>
                      <a:endParaRPr lang="es-AR" dirty="0"/>
                    </a:p>
                  </a:txBody>
                  <a:tcPr/>
                </a:tc>
                <a:tc>
                  <a:txBody>
                    <a:bodyPr/>
                    <a:lstStyle/>
                    <a:p>
                      <a:endParaRPr lang="es-AR" dirty="0"/>
                    </a:p>
                  </a:txBody>
                  <a:tcPr/>
                </a:tc>
                <a:tc>
                  <a:txBody>
                    <a:bodyPr/>
                    <a:lstStyle/>
                    <a:p>
                      <a:endParaRPr lang="es-AR" dirty="0"/>
                    </a:p>
                  </a:txBody>
                  <a:tcPr/>
                </a:tc>
              </a:tr>
              <a:tr h="375050">
                <a:tc>
                  <a:txBody>
                    <a:bodyPr/>
                    <a:lstStyle/>
                    <a:p>
                      <a:endParaRPr lang="es-AR" dirty="0"/>
                    </a:p>
                  </a:txBody>
                  <a:tcPr/>
                </a:tc>
                <a:tc>
                  <a:txBody>
                    <a:bodyPr/>
                    <a:lstStyle/>
                    <a:p>
                      <a:endParaRPr lang="es-AR" dirty="0"/>
                    </a:p>
                  </a:txBody>
                  <a:tcPr/>
                </a:tc>
                <a:tc>
                  <a:txBody>
                    <a:bodyPr/>
                    <a:lstStyle/>
                    <a:p>
                      <a:endParaRPr lang="es-AR" dirty="0"/>
                    </a:p>
                  </a:txBody>
                  <a:tcPr/>
                </a:tc>
                <a:tc>
                  <a:txBody>
                    <a:bodyPr/>
                    <a:lstStyle/>
                    <a:p>
                      <a:endParaRPr lang="es-AR" dirty="0"/>
                    </a:p>
                  </a:txBody>
                  <a:tcPr/>
                </a:tc>
                <a:tc>
                  <a:txBody>
                    <a:bodyPr/>
                    <a:lstStyle/>
                    <a:p>
                      <a:endParaRPr lang="es-AR" dirty="0"/>
                    </a:p>
                  </a:txBody>
                  <a:tcPr/>
                </a:tc>
              </a:tr>
              <a:tr h="375050">
                <a:tc>
                  <a:txBody>
                    <a:bodyPr/>
                    <a:lstStyle/>
                    <a:p>
                      <a:endParaRPr lang="es-AR"/>
                    </a:p>
                  </a:txBody>
                  <a:tcPr/>
                </a:tc>
                <a:tc>
                  <a:txBody>
                    <a:bodyPr/>
                    <a:lstStyle/>
                    <a:p>
                      <a:endParaRPr lang="es-AR"/>
                    </a:p>
                  </a:txBody>
                  <a:tcPr/>
                </a:tc>
                <a:tc>
                  <a:txBody>
                    <a:bodyPr/>
                    <a:lstStyle/>
                    <a:p>
                      <a:endParaRPr lang="es-AR"/>
                    </a:p>
                  </a:txBody>
                  <a:tcPr/>
                </a:tc>
                <a:tc>
                  <a:txBody>
                    <a:bodyPr/>
                    <a:lstStyle/>
                    <a:p>
                      <a:endParaRPr lang="es-AR"/>
                    </a:p>
                  </a:txBody>
                  <a:tcPr/>
                </a:tc>
                <a:tc>
                  <a:txBody>
                    <a:bodyPr/>
                    <a:lstStyle/>
                    <a:p>
                      <a:endParaRPr lang="es-AR" dirty="0"/>
                    </a:p>
                  </a:txBody>
                  <a:tcPr/>
                </a:tc>
              </a:tr>
            </a:tbl>
          </a:graphicData>
        </a:graphic>
      </p:graphicFrame>
      <p:cxnSp>
        <p:nvCxnSpPr>
          <p:cNvPr id="13" name="Straight Arrow Connector 12"/>
          <p:cNvCxnSpPr/>
          <p:nvPr/>
        </p:nvCxnSpPr>
        <p:spPr>
          <a:xfrm>
            <a:off x="1857356" y="4000504"/>
            <a:ext cx="642942"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2571736" y="3071810"/>
            <a:ext cx="1500198" cy="14287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Clasificador</a:t>
            </a:r>
            <a:endParaRPr lang="es-AR" dirty="0"/>
          </a:p>
        </p:txBody>
      </p:sp>
      <p:cxnSp>
        <p:nvCxnSpPr>
          <p:cNvPr id="15" name="Straight Arrow Connector 14"/>
          <p:cNvCxnSpPr/>
          <p:nvPr/>
        </p:nvCxnSpPr>
        <p:spPr>
          <a:xfrm>
            <a:off x="4214810" y="4500570"/>
            <a:ext cx="857256"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aphicFrame>
        <p:nvGraphicFramePr>
          <p:cNvPr id="16" name="Table 15"/>
          <p:cNvGraphicFramePr>
            <a:graphicFrameLocks noGrp="1"/>
          </p:cNvGraphicFramePr>
          <p:nvPr/>
        </p:nvGraphicFramePr>
        <p:xfrm>
          <a:off x="5143504" y="3071810"/>
          <a:ext cx="1428760" cy="1483360"/>
        </p:xfrm>
        <a:graphic>
          <a:graphicData uri="http://schemas.openxmlformats.org/drawingml/2006/table">
            <a:tbl>
              <a:tblPr firstRow="1" bandRow="1">
                <a:tableStyleId>{5C22544A-7EE6-4342-B048-85BDC9FD1C3A}</a:tableStyleId>
              </a:tblPr>
              <a:tblGrid>
                <a:gridCol w="1428760"/>
              </a:tblGrid>
              <a:tr h="370840">
                <a:tc>
                  <a:txBody>
                    <a:bodyPr/>
                    <a:lstStyle/>
                    <a:p>
                      <a:r>
                        <a:rPr lang="en-US" dirty="0" err="1" smtClean="0"/>
                        <a:t>Prediccion</a:t>
                      </a:r>
                      <a:endParaRPr lang="es-AR" dirty="0"/>
                    </a:p>
                  </a:txBody>
                  <a:tcPr/>
                </a:tc>
              </a:tr>
              <a:tr h="370840">
                <a:tc>
                  <a:txBody>
                    <a:bodyPr/>
                    <a:lstStyle/>
                    <a:p>
                      <a:r>
                        <a:rPr lang="en-US" dirty="0" smtClean="0"/>
                        <a:t>SI</a:t>
                      </a:r>
                      <a:endParaRPr lang="es-AR" dirty="0"/>
                    </a:p>
                  </a:txBody>
                  <a:tcPr/>
                </a:tc>
              </a:tr>
              <a:tr h="370840">
                <a:tc>
                  <a:txBody>
                    <a:bodyPr/>
                    <a:lstStyle/>
                    <a:p>
                      <a:r>
                        <a:rPr lang="en-US" dirty="0" smtClean="0"/>
                        <a:t>No</a:t>
                      </a:r>
                      <a:endParaRPr lang="es-AR" dirty="0"/>
                    </a:p>
                  </a:txBody>
                  <a:tcPr/>
                </a:tc>
              </a:tr>
              <a:tr h="370840">
                <a:tc>
                  <a:txBody>
                    <a:bodyPr/>
                    <a:lstStyle/>
                    <a:p>
                      <a:r>
                        <a:rPr lang="en-US" dirty="0" smtClean="0"/>
                        <a:t>Si</a:t>
                      </a:r>
                      <a:endParaRPr lang="es-AR" dirty="0"/>
                    </a:p>
                  </a:txBody>
                  <a:tcPr/>
                </a:tc>
              </a:tr>
            </a:tbl>
          </a:graphicData>
        </a:graphic>
      </p:graphicFrame>
      <p:graphicFrame>
        <p:nvGraphicFramePr>
          <p:cNvPr id="18" name="Table 17"/>
          <p:cNvGraphicFramePr>
            <a:graphicFrameLocks noGrp="1"/>
          </p:cNvGraphicFramePr>
          <p:nvPr/>
        </p:nvGraphicFramePr>
        <p:xfrm>
          <a:off x="7429520" y="3071810"/>
          <a:ext cx="1214446" cy="1483360"/>
        </p:xfrm>
        <a:graphic>
          <a:graphicData uri="http://schemas.openxmlformats.org/drawingml/2006/table">
            <a:tbl>
              <a:tblPr firstRow="1" bandRow="1">
                <a:tableStyleId>{5C22544A-7EE6-4342-B048-85BDC9FD1C3A}</a:tableStyleId>
              </a:tblPr>
              <a:tblGrid>
                <a:gridCol w="1214446"/>
              </a:tblGrid>
              <a:tr h="370840">
                <a:tc>
                  <a:txBody>
                    <a:bodyPr/>
                    <a:lstStyle/>
                    <a:p>
                      <a:r>
                        <a:rPr lang="en-US" dirty="0" smtClean="0"/>
                        <a:t>Valor real</a:t>
                      </a:r>
                      <a:endParaRPr lang="es-AR" dirty="0"/>
                    </a:p>
                  </a:txBody>
                  <a:tcPr/>
                </a:tc>
              </a:tr>
              <a:tr h="370840">
                <a:tc>
                  <a:txBody>
                    <a:bodyPr/>
                    <a:lstStyle/>
                    <a:p>
                      <a:r>
                        <a:rPr lang="en-US" dirty="0" smtClean="0"/>
                        <a:t>SI</a:t>
                      </a:r>
                      <a:endParaRPr lang="es-AR" dirty="0"/>
                    </a:p>
                  </a:txBody>
                  <a:tcPr/>
                </a:tc>
              </a:tr>
              <a:tr h="370840">
                <a:tc>
                  <a:txBody>
                    <a:bodyPr/>
                    <a:lstStyle/>
                    <a:p>
                      <a:r>
                        <a:rPr lang="en-US" dirty="0" smtClean="0"/>
                        <a:t>Si</a:t>
                      </a:r>
                      <a:endParaRPr lang="es-AR" dirty="0"/>
                    </a:p>
                  </a:txBody>
                  <a:tcPr/>
                </a:tc>
              </a:tr>
              <a:tr h="370840">
                <a:tc>
                  <a:txBody>
                    <a:bodyPr/>
                    <a:lstStyle/>
                    <a:p>
                      <a:r>
                        <a:rPr lang="en-US" dirty="0" smtClean="0"/>
                        <a:t>Si</a:t>
                      </a:r>
                      <a:endParaRPr lang="es-AR" dirty="0"/>
                    </a:p>
                  </a:txBody>
                  <a:tcPr/>
                </a:tc>
              </a:tr>
            </a:tbl>
          </a:graphicData>
        </a:graphic>
      </p:graphicFrame>
      <p:cxnSp>
        <p:nvCxnSpPr>
          <p:cNvPr id="19" name="Straight Arrow Connector 18"/>
          <p:cNvCxnSpPr/>
          <p:nvPr/>
        </p:nvCxnSpPr>
        <p:spPr>
          <a:xfrm>
            <a:off x="1857356" y="4357694"/>
            <a:ext cx="642942"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1857356" y="3643314"/>
            <a:ext cx="642942"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4214810" y="4071942"/>
            <a:ext cx="857256"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4214810" y="3643314"/>
            <a:ext cx="857256"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6786578" y="3714752"/>
            <a:ext cx="642942" cy="369332"/>
          </a:xfrm>
          <a:prstGeom prst="rect">
            <a:avLst/>
          </a:prstGeom>
          <a:noFill/>
        </p:spPr>
        <p:txBody>
          <a:bodyPr wrap="square" rtlCol="0">
            <a:spAutoFit/>
          </a:bodyPr>
          <a:lstStyle/>
          <a:p>
            <a:r>
              <a:rPr lang="en-US" dirty="0" smtClean="0"/>
              <a:t>==?</a:t>
            </a:r>
            <a:endParaRPr lang="es-AR" dirty="0"/>
          </a:p>
        </p:txBody>
      </p:sp>
      <p:sp>
        <p:nvSpPr>
          <p:cNvPr id="25" name="Right Brace 24"/>
          <p:cNvSpPr/>
          <p:nvPr/>
        </p:nvSpPr>
        <p:spPr>
          <a:xfrm rot="5400000">
            <a:off x="6679421" y="3107529"/>
            <a:ext cx="571504" cy="3643338"/>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AR"/>
          </a:p>
        </p:txBody>
      </p:sp>
      <p:sp>
        <p:nvSpPr>
          <p:cNvPr id="26" name="TextBox 25"/>
          <p:cNvSpPr txBox="1"/>
          <p:nvPr/>
        </p:nvSpPr>
        <p:spPr>
          <a:xfrm>
            <a:off x="571472" y="5380672"/>
            <a:ext cx="3857652" cy="2031325"/>
          </a:xfrm>
          <a:prstGeom prst="rect">
            <a:avLst/>
          </a:prstGeom>
          <a:noFill/>
        </p:spPr>
        <p:txBody>
          <a:bodyPr wrap="square" rtlCol="0">
            <a:spAutoFit/>
          </a:bodyPr>
          <a:lstStyle/>
          <a:p>
            <a:r>
              <a:rPr lang="en-US" dirty="0" err="1" smtClean="0"/>
              <a:t>Medidas</a:t>
            </a:r>
            <a:r>
              <a:rPr lang="en-US" dirty="0" smtClean="0"/>
              <a:t> de </a:t>
            </a:r>
            <a:r>
              <a:rPr lang="en-US" dirty="0" err="1" smtClean="0"/>
              <a:t>rendimiento</a:t>
            </a:r>
            <a:r>
              <a:rPr lang="en-US" dirty="0" smtClean="0"/>
              <a:t> </a:t>
            </a:r>
            <a:r>
              <a:rPr lang="en-US" dirty="0" err="1" smtClean="0"/>
              <a:t>regresion</a:t>
            </a:r>
            <a:r>
              <a:rPr lang="en-US" dirty="0" smtClean="0"/>
              <a:t>:</a:t>
            </a:r>
          </a:p>
          <a:p>
            <a:pPr>
              <a:buFont typeface="Arial" pitchFamily="34" charset="0"/>
              <a:buChar char="•"/>
            </a:pPr>
            <a:r>
              <a:rPr lang="en-US" dirty="0" err="1" smtClean="0"/>
              <a:t>Correlación</a:t>
            </a:r>
            <a:endParaRPr lang="en-US" dirty="0" smtClean="0"/>
          </a:p>
          <a:p>
            <a:pPr>
              <a:buFont typeface="Arial" pitchFamily="34" charset="0"/>
              <a:buChar char="•"/>
            </a:pPr>
            <a:r>
              <a:rPr lang="en-US" dirty="0" smtClean="0"/>
              <a:t>Error </a:t>
            </a:r>
            <a:r>
              <a:rPr lang="en-US" dirty="0" err="1" smtClean="0"/>
              <a:t>Absoluto</a:t>
            </a:r>
            <a:r>
              <a:rPr lang="en-US" dirty="0" smtClean="0"/>
              <a:t> </a:t>
            </a:r>
            <a:r>
              <a:rPr lang="en-US" dirty="0" err="1" smtClean="0"/>
              <a:t>Medio</a:t>
            </a:r>
            <a:endParaRPr lang="en-US" dirty="0" smtClean="0"/>
          </a:p>
          <a:p>
            <a:pPr>
              <a:buFont typeface="Arial" pitchFamily="34" charset="0"/>
              <a:buChar char="•"/>
            </a:pPr>
            <a:r>
              <a:rPr lang="en-US" dirty="0" smtClean="0"/>
              <a:t>Error </a:t>
            </a:r>
            <a:r>
              <a:rPr lang="en-US" dirty="0" err="1" smtClean="0"/>
              <a:t>Cuadrático</a:t>
            </a:r>
            <a:r>
              <a:rPr lang="en-US" dirty="0" smtClean="0"/>
              <a:t> </a:t>
            </a:r>
            <a:r>
              <a:rPr lang="en-US" dirty="0" err="1" smtClean="0"/>
              <a:t>Medio</a:t>
            </a:r>
            <a:endParaRPr lang="en-US" dirty="0" smtClean="0"/>
          </a:p>
          <a:p>
            <a:pPr>
              <a:buFont typeface="Arial" pitchFamily="34" charset="0"/>
              <a:buChar char="•"/>
            </a:pPr>
            <a:endParaRPr lang="en-US" dirty="0" smtClean="0"/>
          </a:p>
          <a:p>
            <a:pPr>
              <a:buFont typeface="Arial" pitchFamily="34" charset="0"/>
              <a:buChar char="•"/>
            </a:pPr>
            <a:endParaRPr lang="en-US" dirty="0" smtClean="0"/>
          </a:p>
          <a:p>
            <a:endParaRPr lang="es-AR" dirty="0"/>
          </a:p>
        </p:txBody>
      </p:sp>
      <p:sp>
        <p:nvSpPr>
          <p:cNvPr id="27" name="TextBox 26"/>
          <p:cNvSpPr txBox="1"/>
          <p:nvPr/>
        </p:nvSpPr>
        <p:spPr>
          <a:xfrm>
            <a:off x="5286348" y="5357826"/>
            <a:ext cx="3857652" cy="2031325"/>
          </a:xfrm>
          <a:prstGeom prst="rect">
            <a:avLst/>
          </a:prstGeom>
          <a:noFill/>
        </p:spPr>
        <p:txBody>
          <a:bodyPr wrap="square" rtlCol="0">
            <a:spAutoFit/>
          </a:bodyPr>
          <a:lstStyle/>
          <a:p>
            <a:r>
              <a:rPr lang="en-US" dirty="0" err="1" smtClean="0"/>
              <a:t>Medidas</a:t>
            </a:r>
            <a:r>
              <a:rPr lang="en-US" dirty="0" smtClean="0"/>
              <a:t> de </a:t>
            </a:r>
            <a:r>
              <a:rPr lang="en-US" dirty="0" err="1" smtClean="0"/>
              <a:t>rendimiento</a:t>
            </a:r>
            <a:r>
              <a:rPr lang="en-US" dirty="0" smtClean="0"/>
              <a:t> </a:t>
            </a:r>
            <a:r>
              <a:rPr lang="en-US" dirty="0" err="1" smtClean="0"/>
              <a:t>clasificacion</a:t>
            </a:r>
            <a:r>
              <a:rPr lang="en-US" dirty="0" smtClean="0"/>
              <a:t>:</a:t>
            </a:r>
          </a:p>
          <a:p>
            <a:pPr>
              <a:buFont typeface="Arial" pitchFamily="34" charset="0"/>
              <a:buChar char="•"/>
            </a:pPr>
            <a:r>
              <a:rPr lang="en-US" dirty="0" smtClean="0"/>
              <a:t>Precision</a:t>
            </a:r>
          </a:p>
          <a:p>
            <a:pPr>
              <a:buFont typeface="Arial" pitchFamily="34" charset="0"/>
              <a:buChar char="•"/>
            </a:pPr>
            <a:r>
              <a:rPr lang="en-US" dirty="0" smtClean="0"/>
              <a:t>ROC</a:t>
            </a:r>
          </a:p>
          <a:p>
            <a:pPr>
              <a:buFont typeface="Arial" pitchFamily="34" charset="0"/>
              <a:buChar char="•"/>
            </a:pPr>
            <a:endParaRPr lang="en-US" dirty="0" smtClean="0"/>
          </a:p>
          <a:p>
            <a:pPr>
              <a:buFont typeface="Arial" pitchFamily="34" charset="0"/>
              <a:buChar char="•"/>
            </a:pPr>
            <a:endParaRPr lang="en-US" dirty="0" smtClean="0"/>
          </a:p>
          <a:p>
            <a:endParaRPr lang="es-AR" dirty="0"/>
          </a:p>
        </p:txBody>
      </p:sp>
    </p:spTree>
  </p:cSld>
  <p:clrMapOvr>
    <a:masterClrMapping/>
  </p:clrMapOvr>
  <p:transition advTm="1170"/>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Aprendizaje</a:t>
            </a:r>
            <a:r>
              <a:rPr lang="en-US" dirty="0" smtClean="0"/>
              <a:t> de </a:t>
            </a:r>
            <a:r>
              <a:rPr lang="en-US" dirty="0" err="1" smtClean="0"/>
              <a:t>Maquina</a:t>
            </a:r>
            <a:endParaRPr lang="es-AR" dirty="0"/>
          </a:p>
        </p:txBody>
      </p:sp>
      <p:sp>
        <p:nvSpPr>
          <p:cNvPr id="3" name="Content Placeholder 2"/>
          <p:cNvSpPr>
            <a:spLocks noGrp="1"/>
          </p:cNvSpPr>
          <p:nvPr>
            <p:ph idx="1"/>
          </p:nvPr>
        </p:nvSpPr>
        <p:spPr/>
        <p:txBody>
          <a:bodyPr/>
          <a:lstStyle/>
          <a:p>
            <a:pPr>
              <a:buNone/>
            </a:pPr>
            <a:r>
              <a:rPr lang="en-US" dirty="0" err="1" smtClean="0"/>
              <a:t>Proceso</a:t>
            </a:r>
            <a:r>
              <a:rPr lang="en-US" dirty="0" smtClean="0"/>
              <a:t> de </a:t>
            </a:r>
            <a:r>
              <a:rPr lang="en-US" dirty="0" err="1" smtClean="0"/>
              <a:t>Aprendizaje</a:t>
            </a:r>
            <a:r>
              <a:rPr lang="en-US" dirty="0" smtClean="0"/>
              <a:t> de </a:t>
            </a:r>
            <a:r>
              <a:rPr lang="en-US" dirty="0" err="1" smtClean="0"/>
              <a:t>Máquina</a:t>
            </a:r>
            <a:endParaRPr lang="es-AR" dirty="0"/>
          </a:p>
        </p:txBody>
      </p:sp>
      <p:pic>
        <p:nvPicPr>
          <p:cNvPr id="53250" name="Picture 2" descr="C:\Users\esteban\workspace\arfgen\docs\Entregas\Informe Final\capitulo 2\imagenes\instancias.jpg"/>
          <p:cNvPicPr>
            <a:picLocks noChangeAspect="1" noChangeArrowheads="1"/>
          </p:cNvPicPr>
          <p:nvPr/>
        </p:nvPicPr>
        <p:blipFill>
          <a:blip r:embed="rId3" cstate="print"/>
          <a:srcRect/>
          <a:stretch>
            <a:fillRect/>
          </a:stretch>
        </p:blipFill>
        <p:spPr bwMode="auto">
          <a:xfrm>
            <a:off x="642910" y="2571744"/>
            <a:ext cx="7848625" cy="3624392"/>
          </a:xfrm>
          <a:prstGeom prst="rect">
            <a:avLst/>
          </a:prstGeom>
          <a:noFill/>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s-AR" dirty="0"/>
          </a:p>
        </p:txBody>
      </p:sp>
      <p:sp>
        <p:nvSpPr>
          <p:cNvPr id="3" name="Content Placeholder 2"/>
          <p:cNvSpPr>
            <a:spLocks noGrp="1"/>
          </p:cNvSpPr>
          <p:nvPr>
            <p:ph idx="1"/>
          </p:nvPr>
        </p:nvSpPr>
        <p:spPr/>
        <p:txBody>
          <a:bodyPr/>
          <a:lstStyle/>
          <a:p>
            <a:r>
              <a:rPr lang="en-US" dirty="0" err="1" smtClean="0"/>
              <a:t>Contexto</a:t>
            </a:r>
            <a:endParaRPr lang="en-US" dirty="0" smtClean="0"/>
          </a:p>
          <a:p>
            <a:r>
              <a:rPr lang="en-US" dirty="0" err="1" smtClean="0"/>
              <a:t>Problematica</a:t>
            </a:r>
            <a:endParaRPr lang="en-US" dirty="0" smtClean="0"/>
          </a:p>
          <a:p>
            <a:r>
              <a:rPr lang="en-US" dirty="0" err="1" smtClean="0"/>
              <a:t>Aprendizaje</a:t>
            </a:r>
            <a:r>
              <a:rPr lang="en-US" dirty="0" smtClean="0"/>
              <a:t> de </a:t>
            </a:r>
            <a:r>
              <a:rPr lang="en-US" dirty="0" err="1" smtClean="0"/>
              <a:t>máquina</a:t>
            </a:r>
            <a:endParaRPr lang="en-US" dirty="0" smtClean="0"/>
          </a:p>
          <a:p>
            <a:r>
              <a:rPr lang="en-US" dirty="0" err="1" smtClean="0">
                <a:solidFill>
                  <a:schemeClr val="accent2">
                    <a:lumMod val="75000"/>
                  </a:schemeClr>
                </a:solidFill>
              </a:rPr>
              <a:t>Propuesta</a:t>
            </a:r>
            <a:endParaRPr lang="en-US" dirty="0" smtClean="0">
              <a:solidFill>
                <a:schemeClr val="accent2">
                  <a:lumMod val="75000"/>
                </a:schemeClr>
              </a:solidFill>
            </a:endParaRPr>
          </a:p>
          <a:p>
            <a:r>
              <a:rPr lang="en-US" dirty="0" err="1" smtClean="0"/>
              <a:t>Caso</a:t>
            </a:r>
            <a:r>
              <a:rPr lang="en-US" dirty="0" smtClean="0"/>
              <a:t> de </a:t>
            </a:r>
            <a:r>
              <a:rPr lang="en-US" dirty="0" err="1" smtClean="0"/>
              <a:t>estudio</a:t>
            </a:r>
            <a:endParaRPr lang="en-US" dirty="0" smtClean="0"/>
          </a:p>
          <a:p>
            <a:r>
              <a:rPr lang="en-US" dirty="0" err="1" smtClean="0"/>
              <a:t>Experimentacion</a:t>
            </a:r>
            <a:endParaRPr lang="en-US" dirty="0" smtClean="0"/>
          </a:p>
          <a:p>
            <a:r>
              <a:rPr lang="en-US" dirty="0" smtClean="0"/>
              <a:t>Surf-Forecaster</a:t>
            </a:r>
          </a:p>
          <a:p>
            <a:r>
              <a:rPr lang="en-US" dirty="0" err="1" smtClean="0"/>
              <a:t>Conclusiones</a:t>
            </a:r>
            <a:endParaRPr lang="en-US" dirty="0" smtClean="0"/>
          </a:p>
          <a:p>
            <a:endParaRPr lang="en-US" dirty="0" smtClean="0"/>
          </a:p>
          <a:p>
            <a:endParaRPr lang="es-AR" dirty="0"/>
          </a:p>
        </p:txBody>
      </p:sp>
      <p:pic>
        <p:nvPicPr>
          <p:cNvPr id="4" name="Picture 1"/>
          <p:cNvPicPr>
            <a:picLocks noChangeAspect="1" noChangeArrowheads="1"/>
          </p:cNvPicPr>
          <p:nvPr/>
        </p:nvPicPr>
        <p:blipFill>
          <a:blip r:embed="rId3" cstate="print"/>
          <a:srcRect/>
          <a:stretch>
            <a:fillRect/>
          </a:stretch>
        </p:blipFill>
        <p:spPr bwMode="auto">
          <a:xfrm>
            <a:off x="7810500" y="4772025"/>
            <a:ext cx="1333500" cy="2085975"/>
          </a:xfrm>
          <a:prstGeom prst="rect">
            <a:avLst/>
          </a:prstGeom>
          <a:noFill/>
          <a:ln w="9525">
            <a:noFill/>
            <a:miter lim="800000"/>
            <a:headEnd/>
            <a:tailEnd/>
          </a:ln>
          <a:effectLst/>
        </p:spPr>
      </p:pic>
    </p:spTree>
  </p:cSld>
  <p:clrMapOvr>
    <a:masterClrMapping/>
  </p:clrMapOvr>
  <p:transition advTm="1501"/>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Propuesta</a:t>
            </a:r>
            <a:r>
              <a:rPr lang="en-US" dirty="0" smtClean="0"/>
              <a:t>(1)</a:t>
            </a:r>
            <a:endParaRPr lang="es-AR" dirty="0"/>
          </a:p>
        </p:txBody>
      </p:sp>
      <p:sp>
        <p:nvSpPr>
          <p:cNvPr id="4" name="Content Placeholder 3"/>
          <p:cNvSpPr>
            <a:spLocks noGrp="1"/>
          </p:cNvSpPr>
          <p:nvPr>
            <p:ph idx="1"/>
          </p:nvPr>
        </p:nvSpPr>
        <p:spPr/>
        <p:txBody>
          <a:bodyPr/>
          <a:lstStyle/>
          <a:p>
            <a:r>
              <a:rPr lang="en-US" dirty="0" err="1" smtClean="0"/>
              <a:t>Prediccion</a:t>
            </a:r>
            <a:r>
              <a:rPr lang="en-US" dirty="0" smtClean="0"/>
              <a:t> de </a:t>
            </a:r>
            <a:r>
              <a:rPr lang="en-US" dirty="0" err="1" smtClean="0"/>
              <a:t>oleaje</a:t>
            </a:r>
            <a:r>
              <a:rPr lang="en-US" dirty="0" smtClean="0"/>
              <a:t> </a:t>
            </a:r>
            <a:r>
              <a:rPr lang="en-US" dirty="0" err="1" smtClean="0"/>
              <a:t>utilizando</a:t>
            </a:r>
            <a:r>
              <a:rPr lang="en-US" dirty="0" smtClean="0"/>
              <a:t> </a:t>
            </a:r>
            <a:r>
              <a:rPr lang="en-US" dirty="0" err="1" smtClean="0"/>
              <a:t>Aprendizaje</a:t>
            </a:r>
            <a:r>
              <a:rPr lang="en-US" dirty="0" smtClean="0"/>
              <a:t> de </a:t>
            </a:r>
            <a:r>
              <a:rPr lang="en-US" dirty="0" err="1" smtClean="0"/>
              <a:t>Maquina</a:t>
            </a:r>
            <a:r>
              <a:rPr lang="en-US" dirty="0" smtClean="0"/>
              <a:t>.</a:t>
            </a:r>
          </a:p>
          <a:p>
            <a:pPr>
              <a:buNone/>
            </a:pPr>
            <a:endParaRPr lang="en-US" dirty="0" smtClean="0"/>
          </a:p>
          <a:p>
            <a:pPr>
              <a:buNone/>
            </a:pPr>
            <a:r>
              <a:rPr lang="en-US" dirty="0" smtClean="0"/>
              <a:t>	</a:t>
            </a:r>
            <a:r>
              <a:rPr lang="en-US" dirty="0" err="1" smtClean="0"/>
              <a:t>Casos</a:t>
            </a:r>
            <a:r>
              <a:rPr lang="en-US" dirty="0" smtClean="0"/>
              <a:t> </a:t>
            </a:r>
            <a:r>
              <a:rPr lang="en-US" dirty="0" err="1" smtClean="0"/>
              <a:t>Pasados</a:t>
            </a:r>
            <a:endParaRPr lang="en-US" dirty="0" smtClean="0"/>
          </a:p>
          <a:p>
            <a:endParaRPr lang="en-US" dirty="0" smtClean="0"/>
          </a:p>
          <a:p>
            <a:endParaRPr lang="es-AR" dirty="0"/>
          </a:p>
        </p:txBody>
      </p:sp>
      <p:sp>
        <p:nvSpPr>
          <p:cNvPr id="5" name="Rectangle 4"/>
          <p:cNvSpPr/>
          <p:nvPr/>
        </p:nvSpPr>
        <p:spPr>
          <a:xfrm>
            <a:off x="4143372" y="3929066"/>
            <a:ext cx="1928826" cy="12858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Algoritmo</a:t>
            </a:r>
            <a:r>
              <a:rPr lang="en-US" dirty="0" smtClean="0"/>
              <a:t> de </a:t>
            </a:r>
            <a:r>
              <a:rPr lang="en-US" dirty="0" err="1" smtClean="0"/>
              <a:t>Aprendizaje</a:t>
            </a:r>
            <a:endParaRPr lang="en-US" dirty="0" smtClean="0"/>
          </a:p>
          <a:p>
            <a:pPr algn="ctr"/>
            <a:r>
              <a:rPr lang="en-US" dirty="0" smtClean="0"/>
              <a:t>De </a:t>
            </a:r>
          </a:p>
          <a:p>
            <a:pPr algn="ctr"/>
            <a:r>
              <a:rPr lang="en-US" dirty="0" err="1" smtClean="0"/>
              <a:t>Maquina</a:t>
            </a:r>
            <a:endParaRPr lang="es-AR" dirty="0"/>
          </a:p>
        </p:txBody>
      </p:sp>
      <p:sp>
        <p:nvSpPr>
          <p:cNvPr id="11" name="Right Arrow 10"/>
          <p:cNvSpPr/>
          <p:nvPr/>
        </p:nvSpPr>
        <p:spPr>
          <a:xfrm>
            <a:off x="6357950" y="4357694"/>
            <a:ext cx="714380" cy="50006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20" name="Oval 19"/>
          <p:cNvSpPr/>
          <p:nvPr/>
        </p:nvSpPr>
        <p:spPr>
          <a:xfrm>
            <a:off x="0" y="2786058"/>
            <a:ext cx="3428992" cy="371477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cxnSp>
        <p:nvCxnSpPr>
          <p:cNvPr id="22" name="Straight Arrow Connector 21"/>
          <p:cNvCxnSpPr/>
          <p:nvPr/>
        </p:nvCxnSpPr>
        <p:spPr>
          <a:xfrm>
            <a:off x="3500430" y="4570420"/>
            <a:ext cx="571504"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4" name="Rectangle 23"/>
          <p:cNvSpPr/>
          <p:nvPr/>
        </p:nvSpPr>
        <p:spPr>
          <a:xfrm>
            <a:off x="1643042" y="4143380"/>
            <a:ext cx="1357322" cy="357190"/>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Obs.Visual</a:t>
            </a:r>
            <a:endParaRPr lang="es-AR" dirty="0"/>
          </a:p>
        </p:txBody>
      </p:sp>
      <p:sp>
        <p:nvSpPr>
          <p:cNvPr id="25" name="Rectangle 24"/>
          <p:cNvSpPr/>
          <p:nvPr/>
        </p:nvSpPr>
        <p:spPr>
          <a:xfrm>
            <a:off x="1643042" y="5143512"/>
            <a:ext cx="1357322" cy="428628"/>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Obs</a:t>
            </a:r>
            <a:r>
              <a:rPr lang="en-US" dirty="0" smtClean="0"/>
              <a:t> Visual</a:t>
            </a:r>
            <a:endParaRPr lang="es-AR" dirty="0"/>
          </a:p>
        </p:txBody>
      </p:sp>
      <p:sp>
        <p:nvSpPr>
          <p:cNvPr id="26" name="Rectangle 25"/>
          <p:cNvSpPr/>
          <p:nvPr/>
        </p:nvSpPr>
        <p:spPr>
          <a:xfrm>
            <a:off x="1643042" y="4643446"/>
            <a:ext cx="1357322" cy="357190"/>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Obs</a:t>
            </a:r>
            <a:r>
              <a:rPr lang="en-US" dirty="0" smtClean="0"/>
              <a:t> Visual</a:t>
            </a:r>
            <a:endParaRPr lang="es-AR" dirty="0"/>
          </a:p>
        </p:txBody>
      </p:sp>
      <p:sp>
        <p:nvSpPr>
          <p:cNvPr id="27" name="Rectangle 26"/>
          <p:cNvSpPr/>
          <p:nvPr/>
        </p:nvSpPr>
        <p:spPr>
          <a:xfrm>
            <a:off x="214282" y="4143380"/>
            <a:ext cx="1357322" cy="35719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Alta Mar</a:t>
            </a:r>
            <a:endParaRPr lang="es-AR" dirty="0"/>
          </a:p>
        </p:txBody>
      </p:sp>
      <p:sp>
        <p:nvSpPr>
          <p:cNvPr id="28" name="Rectangle 27"/>
          <p:cNvSpPr/>
          <p:nvPr/>
        </p:nvSpPr>
        <p:spPr>
          <a:xfrm>
            <a:off x="214282" y="4643446"/>
            <a:ext cx="1357322" cy="35719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Alta Mar	</a:t>
            </a:r>
            <a:endParaRPr lang="es-AR" dirty="0"/>
          </a:p>
        </p:txBody>
      </p:sp>
      <p:sp>
        <p:nvSpPr>
          <p:cNvPr id="29" name="Rectangle 28"/>
          <p:cNvSpPr/>
          <p:nvPr/>
        </p:nvSpPr>
        <p:spPr>
          <a:xfrm>
            <a:off x="214282" y="5143512"/>
            <a:ext cx="1357322" cy="35719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Alta Mar</a:t>
            </a:r>
            <a:endParaRPr lang="es-AR" dirty="0"/>
          </a:p>
        </p:txBody>
      </p:sp>
      <p:sp>
        <p:nvSpPr>
          <p:cNvPr id="2050" name="AutoShape 2" descr="http://www.ubatubasurfcam.com.br/v2/fotos_dia/ita3.jpg"/>
          <p:cNvSpPr>
            <a:spLocks noChangeAspect="1" noChangeArrowheads="1"/>
          </p:cNvSpPr>
          <p:nvPr/>
        </p:nvSpPr>
        <p:spPr bwMode="auto">
          <a:xfrm>
            <a:off x="149225" y="-2193925"/>
            <a:ext cx="6096000" cy="4572000"/>
          </a:xfrm>
          <a:prstGeom prst="rect">
            <a:avLst/>
          </a:prstGeom>
          <a:noFill/>
        </p:spPr>
        <p:txBody>
          <a:bodyPr vert="horz" wrap="square" lIns="91440" tIns="45720" rIns="91440" bIns="45720" numCol="1" anchor="t" anchorCtr="0" compatLnSpc="1">
            <a:prstTxWarp prst="textNoShape">
              <a:avLst/>
            </a:prstTxWarp>
          </a:bodyPr>
          <a:lstStyle/>
          <a:p>
            <a:endParaRPr lang="es-AR"/>
          </a:p>
        </p:txBody>
      </p:sp>
      <p:sp>
        <p:nvSpPr>
          <p:cNvPr id="33" name="Rectangle 32"/>
          <p:cNvSpPr/>
          <p:nvPr/>
        </p:nvSpPr>
        <p:spPr>
          <a:xfrm>
            <a:off x="7429520" y="3857628"/>
            <a:ext cx="1500198" cy="14287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Clasificador</a:t>
            </a:r>
            <a:endParaRPr lang="es-AR" dirty="0"/>
          </a:p>
        </p:txBody>
      </p:sp>
    </p:spTree>
  </p:cSld>
  <p:clrMapOvr>
    <a:masterClrMapping/>
  </p:clrMapOvr>
  <p:transition advTm="1373"/>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s-AR" dirty="0"/>
          </a:p>
        </p:txBody>
      </p:sp>
      <p:sp>
        <p:nvSpPr>
          <p:cNvPr id="3" name="Content Placeholder 2"/>
          <p:cNvSpPr>
            <a:spLocks noGrp="1"/>
          </p:cNvSpPr>
          <p:nvPr>
            <p:ph idx="1"/>
          </p:nvPr>
        </p:nvSpPr>
        <p:spPr/>
        <p:txBody>
          <a:bodyPr/>
          <a:lstStyle/>
          <a:p>
            <a:r>
              <a:rPr lang="en-US" dirty="0" err="1" smtClean="0">
                <a:solidFill>
                  <a:schemeClr val="accent2">
                    <a:lumMod val="75000"/>
                  </a:schemeClr>
                </a:solidFill>
              </a:rPr>
              <a:t>Contexto</a:t>
            </a:r>
            <a:endParaRPr lang="en-US" dirty="0" smtClean="0">
              <a:solidFill>
                <a:schemeClr val="accent2">
                  <a:lumMod val="75000"/>
                </a:schemeClr>
              </a:solidFill>
            </a:endParaRPr>
          </a:p>
          <a:p>
            <a:r>
              <a:rPr lang="en-US" dirty="0" err="1" smtClean="0"/>
              <a:t>Problematica</a:t>
            </a:r>
            <a:endParaRPr lang="en-US" dirty="0" smtClean="0"/>
          </a:p>
          <a:p>
            <a:r>
              <a:rPr lang="en-US" dirty="0" err="1" smtClean="0"/>
              <a:t>Aprendizaje</a:t>
            </a:r>
            <a:r>
              <a:rPr lang="en-US" dirty="0" smtClean="0"/>
              <a:t> de </a:t>
            </a:r>
            <a:r>
              <a:rPr lang="en-US" dirty="0" err="1" smtClean="0"/>
              <a:t>máquina</a:t>
            </a:r>
            <a:endParaRPr lang="en-US" dirty="0" smtClean="0"/>
          </a:p>
          <a:p>
            <a:r>
              <a:rPr lang="en-US" dirty="0" err="1" smtClean="0"/>
              <a:t>Propuesta</a:t>
            </a:r>
            <a:endParaRPr lang="en-US" dirty="0" smtClean="0"/>
          </a:p>
          <a:p>
            <a:r>
              <a:rPr lang="en-US" dirty="0" err="1" smtClean="0"/>
              <a:t>Caso</a:t>
            </a:r>
            <a:r>
              <a:rPr lang="en-US" dirty="0" smtClean="0"/>
              <a:t> de </a:t>
            </a:r>
            <a:r>
              <a:rPr lang="en-US" dirty="0" err="1" smtClean="0"/>
              <a:t>estudio</a:t>
            </a:r>
            <a:endParaRPr lang="en-US" dirty="0" smtClean="0"/>
          </a:p>
          <a:p>
            <a:r>
              <a:rPr lang="en-US" dirty="0" err="1" smtClean="0"/>
              <a:t>Experimentacion</a:t>
            </a:r>
            <a:endParaRPr lang="en-US" dirty="0" smtClean="0"/>
          </a:p>
          <a:p>
            <a:r>
              <a:rPr lang="en-US" dirty="0" smtClean="0"/>
              <a:t>Surf-Forecaster</a:t>
            </a:r>
          </a:p>
          <a:p>
            <a:r>
              <a:rPr lang="en-US" dirty="0" err="1" smtClean="0"/>
              <a:t>Conclusiones</a:t>
            </a:r>
            <a:endParaRPr lang="en-US" dirty="0" smtClean="0"/>
          </a:p>
          <a:p>
            <a:endParaRPr lang="en-US" dirty="0" smtClean="0"/>
          </a:p>
          <a:p>
            <a:endParaRPr lang="es-AR" dirty="0"/>
          </a:p>
        </p:txBody>
      </p:sp>
      <p:pic>
        <p:nvPicPr>
          <p:cNvPr id="4" name="Picture 1"/>
          <p:cNvPicPr>
            <a:picLocks noChangeAspect="1" noChangeArrowheads="1"/>
          </p:cNvPicPr>
          <p:nvPr/>
        </p:nvPicPr>
        <p:blipFill>
          <a:blip r:embed="rId3" cstate="print"/>
          <a:srcRect/>
          <a:stretch>
            <a:fillRect/>
          </a:stretch>
        </p:blipFill>
        <p:spPr bwMode="auto">
          <a:xfrm>
            <a:off x="7810500" y="4772025"/>
            <a:ext cx="1333500" cy="2085975"/>
          </a:xfrm>
          <a:prstGeom prst="rect">
            <a:avLst/>
          </a:prstGeom>
          <a:noFill/>
          <a:ln w="9525">
            <a:noFill/>
            <a:miter lim="800000"/>
            <a:headEnd/>
            <a:tailEnd/>
          </a:ln>
          <a:effectLst/>
        </p:spPr>
      </p:pic>
    </p:spTree>
  </p:cSld>
  <p:clrMapOvr>
    <a:masterClrMapping/>
  </p:clrMapOvr>
  <p:transition advTm="1501"/>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Propuesta</a:t>
            </a:r>
            <a:r>
              <a:rPr lang="en-US" dirty="0" smtClean="0"/>
              <a:t>(2)</a:t>
            </a:r>
            <a:endParaRPr lang="es-AR" dirty="0"/>
          </a:p>
        </p:txBody>
      </p:sp>
      <p:sp>
        <p:nvSpPr>
          <p:cNvPr id="4" name="Content Placeholder 3"/>
          <p:cNvSpPr>
            <a:spLocks noGrp="1"/>
          </p:cNvSpPr>
          <p:nvPr>
            <p:ph idx="1"/>
          </p:nvPr>
        </p:nvSpPr>
        <p:spPr/>
        <p:txBody>
          <a:bodyPr/>
          <a:lstStyle/>
          <a:p>
            <a:r>
              <a:rPr lang="en-US" dirty="0" err="1" smtClean="0"/>
              <a:t>Prediccion</a:t>
            </a:r>
            <a:r>
              <a:rPr lang="en-US" dirty="0" smtClean="0"/>
              <a:t> de </a:t>
            </a:r>
            <a:r>
              <a:rPr lang="en-US" dirty="0" err="1" smtClean="0"/>
              <a:t>oleaje</a:t>
            </a:r>
            <a:r>
              <a:rPr lang="en-US" dirty="0" smtClean="0"/>
              <a:t> en la </a:t>
            </a:r>
            <a:r>
              <a:rPr lang="en-US" dirty="0" err="1" smtClean="0"/>
              <a:t>cercania</a:t>
            </a:r>
            <a:r>
              <a:rPr lang="en-US" dirty="0" smtClean="0"/>
              <a:t> de la </a:t>
            </a:r>
            <a:r>
              <a:rPr lang="en-US" dirty="0" err="1" smtClean="0"/>
              <a:t>costa</a:t>
            </a:r>
            <a:r>
              <a:rPr lang="en-US" dirty="0" smtClean="0"/>
              <a:t>.</a:t>
            </a:r>
          </a:p>
          <a:p>
            <a:pPr>
              <a:buNone/>
            </a:pPr>
            <a:endParaRPr lang="en-US" dirty="0" smtClean="0"/>
          </a:p>
          <a:p>
            <a:endParaRPr lang="en-US" dirty="0" smtClean="0"/>
          </a:p>
          <a:p>
            <a:endParaRPr lang="es-AR" dirty="0"/>
          </a:p>
        </p:txBody>
      </p:sp>
      <p:graphicFrame>
        <p:nvGraphicFramePr>
          <p:cNvPr id="21" name="Table 20"/>
          <p:cNvGraphicFramePr>
            <a:graphicFrameLocks noGrp="1"/>
          </p:cNvGraphicFramePr>
          <p:nvPr/>
        </p:nvGraphicFramePr>
        <p:xfrm>
          <a:off x="571472" y="3071808"/>
          <a:ext cx="2857520" cy="1500200"/>
        </p:xfrm>
        <a:graphic>
          <a:graphicData uri="http://schemas.openxmlformats.org/drawingml/2006/table">
            <a:tbl>
              <a:tblPr firstRow="1" bandRow="1">
                <a:tableStyleId>{5C22544A-7EE6-4342-B048-85BDC9FD1C3A}</a:tableStyleId>
              </a:tblPr>
              <a:tblGrid>
                <a:gridCol w="2857520"/>
              </a:tblGrid>
              <a:tr h="375050">
                <a:tc>
                  <a:txBody>
                    <a:bodyPr/>
                    <a:lstStyle/>
                    <a:p>
                      <a:r>
                        <a:rPr lang="en-US" dirty="0" err="1" smtClean="0"/>
                        <a:t>Instancias</a:t>
                      </a:r>
                      <a:r>
                        <a:rPr lang="en-US" dirty="0" smtClean="0"/>
                        <a:t> sin </a:t>
                      </a:r>
                      <a:r>
                        <a:rPr lang="en-US" dirty="0" err="1" smtClean="0"/>
                        <a:t>clasificar</a:t>
                      </a:r>
                      <a:endParaRPr lang="es-AR" dirty="0"/>
                    </a:p>
                  </a:txBody>
                  <a:tcPr/>
                </a:tc>
              </a:tr>
              <a:tr h="375050">
                <a:tc>
                  <a:txBody>
                    <a:bodyPr/>
                    <a:lstStyle/>
                    <a:p>
                      <a:r>
                        <a:rPr lang="en-US" dirty="0" smtClean="0"/>
                        <a:t>Estado Alta Mar  1 </a:t>
                      </a:r>
                      <a:endParaRPr lang="es-AR" dirty="0"/>
                    </a:p>
                  </a:txBody>
                  <a:tcPr/>
                </a:tc>
              </a:tr>
              <a:tr h="375050">
                <a:tc>
                  <a:txBody>
                    <a:bodyPr/>
                    <a:lstStyle/>
                    <a:p>
                      <a:r>
                        <a:rPr lang="en-US" dirty="0" smtClean="0"/>
                        <a:t>Estado</a:t>
                      </a:r>
                      <a:r>
                        <a:rPr lang="en-US" baseline="0" dirty="0" smtClean="0"/>
                        <a:t> Alta Mar 2</a:t>
                      </a:r>
                      <a:endParaRPr lang="es-AR" dirty="0"/>
                    </a:p>
                  </a:txBody>
                  <a:tcPr/>
                </a:tc>
              </a:tr>
              <a:tr h="375050">
                <a:tc>
                  <a:txBody>
                    <a:bodyPr/>
                    <a:lstStyle/>
                    <a:p>
                      <a:r>
                        <a:rPr lang="en-US" dirty="0" smtClean="0"/>
                        <a:t>Estado Alta Mar 3</a:t>
                      </a:r>
                      <a:endParaRPr lang="es-AR" dirty="0"/>
                    </a:p>
                  </a:txBody>
                  <a:tcPr/>
                </a:tc>
              </a:tr>
            </a:tbl>
          </a:graphicData>
        </a:graphic>
      </p:graphicFrame>
      <p:cxnSp>
        <p:nvCxnSpPr>
          <p:cNvPr id="22" name="Straight Arrow Connector 21"/>
          <p:cNvCxnSpPr/>
          <p:nvPr/>
        </p:nvCxnSpPr>
        <p:spPr>
          <a:xfrm>
            <a:off x="3428992" y="4000504"/>
            <a:ext cx="642942"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a:off x="4143372" y="3143248"/>
            <a:ext cx="1500198" cy="14287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Clasificador</a:t>
            </a:r>
            <a:endParaRPr lang="es-AR" dirty="0"/>
          </a:p>
        </p:txBody>
      </p:sp>
      <p:cxnSp>
        <p:nvCxnSpPr>
          <p:cNvPr id="24" name="Straight Arrow Connector 23"/>
          <p:cNvCxnSpPr/>
          <p:nvPr/>
        </p:nvCxnSpPr>
        <p:spPr>
          <a:xfrm>
            <a:off x="5643570" y="4429132"/>
            <a:ext cx="857256"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aphicFrame>
        <p:nvGraphicFramePr>
          <p:cNvPr id="25" name="Table 24"/>
          <p:cNvGraphicFramePr>
            <a:graphicFrameLocks noGrp="1"/>
          </p:cNvGraphicFramePr>
          <p:nvPr/>
        </p:nvGraphicFramePr>
        <p:xfrm>
          <a:off x="6572264" y="2802894"/>
          <a:ext cx="2286016" cy="2126304"/>
        </p:xfrm>
        <a:graphic>
          <a:graphicData uri="http://schemas.openxmlformats.org/drawingml/2006/table">
            <a:tbl>
              <a:tblPr firstRow="1" bandRow="1">
                <a:tableStyleId>{5C22544A-7EE6-4342-B048-85BDC9FD1C3A}</a:tableStyleId>
              </a:tblPr>
              <a:tblGrid>
                <a:gridCol w="2286016"/>
              </a:tblGrid>
              <a:tr h="531576">
                <a:tc>
                  <a:txBody>
                    <a:bodyPr/>
                    <a:lstStyle/>
                    <a:p>
                      <a:pPr algn="ctr"/>
                      <a:r>
                        <a:rPr lang="en-US" dirty="0" err="1" smtClean="0"/>
                        <a:t>Altura</a:t>
                      </a:r>
                      <a:r>
                        <a:rPr lang="en-US" dirty="0" smtClean="0"/>
                        <a:t> en la Playa</a:t>
                      </a:r>
                      <a:endParaRPr lang="es-AR" dirty="0"/>
                    </a:p>
                  </a:txBody>
                  <a:tcPr/>
                </a:tc>
              </a:tr>
              <a:tr h="531576">
                <a:tc>
                  <a:txBody>
                    <a:bodyPr/>
                    <a:lstStyle/>
                    <a:p>
                      <a:pPr algn="ctr"/>
                      <a:r>
                        <a:rPr lang="en-US" dirty="0" smtClean="0"/>
                        <a:t>1.5</a:t>
                      </a:r>
                      <a:r>
                        <a:rPr lang="en-US" baseline="0" dirty="0" smtClean="0"/>
                        <a:t> </a:t>
                      </a:r>
                      <a:r>
                        <a:rPr lang="en-US" baseline="0" dirty="0" err="1" smtClean="0"/>
                        <a:t>mts</a:t>
                      </a:r>
                      <a:endParaRPr lang="es-AR" dirty="0"/>
                    </a:p>
                  </a:txBody>
                  <a:tcPr/>
                </a:tc>
              </a:tr>
              <a:tr h="531576">
                <a:tc>
                  <a:txBody>
                    <a:bodyPr/>
                    <a:lstStyle/>
                    <a:p>
                      <a:pPr algn="ctr"/>
                      <a:r>
                        <a:rPr lang="en-US" dirty="0" smtClean="0"/>
                        <a:t>2.3</a:t>
                      </a:r>
                      <a:r>
                        <a:rPr lang="en-US" baseline="0" dirty="0" smtClean="0"/>
                        <a:t> </a:t>
                      </a:r>
                      <a:r>
                        <a:rPr lang="en-US" baseline="0" dirty="0" err="1" smtClean="0"/>
                        <a:t>mts</a:t>
                      </a:r>
                      <a:endParaRPr lang="es-AR" dirty="0"/>
                    </a:p>
                  </a:txBody>
                  <a:tcPr/>
                </a:tc>
              </a:tr>
              <a:tr h="531576">
                <a:tc>
                  <a:txBody>
                    <a:bodyPr/>
                    <a:lstStyle/>
                    <a:p>
                      <a:pPr algn="ctr"/>
                      <a:r>
                        <a:rPr lang="en-US" dirty="0" smtClean="0"/>
                        <a:t>1.0mts</a:t>
                      </a:r>
                      <a:endParaRPr lang="es-AR" dirty="0"/>
                    </a:p>
                  </a:txBody>
                  <a:tcPr/>
                </a:tc>
              </a:tr>
            </a:tbl>
          </a:graphicData>
        </a:graphic>
      </p:graphicFrame>
      <p:cxnSp>
        <p:nvCxnSpPr>
          <p:cNvPr id="26" name="Straight Arrow Connector 25"/>
          <p:cNvCxnSpPr/>
          <p:nvPr/>
        </p:nvCxnSpPr>
        <p:spPr>
          <a:xfrm>
            <a:off x="3428992" y="4357694"/>
            <a:ext cx="642942"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a:off x="3428992" y="3643314"/>
            <a:ext cx="642942"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5643570" y="4000504"/>
            <a:ext cx="857256"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a:off x="5643570" y="3571876"/>
            <a:ext cx="857256"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ransition advTm="2106"/>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8596" y="357166"/>
            <a:ext cx="8229600" cy="1143000"/>
          </a:xfrm>
        </p:spPr>
        <p:txBody>
          <a:bodyPr/>
          <a:lstStyle/>
          <a:p>
            <a:r>
              <a:rPr lang="en-US" dirty="0" err="1" smtClean="0"/>
              <a:t>Propuesta</a:t>
            </a:r>
            <a:r>
              <a:rPr lang="en-US" dirty="0" smtClean="0"/>
              <a:t>(3)</a:t>
            </a:r>
            <a:endParaRPr lang="es-AR" dirty="0"/>
          </a:p>
        </p:txBody>
      </p:sp>
      <p:sp>
        <p:nvSpPr>
          <p:cNvPr id="3" name="Content Placeholder 2"/>
          <p:cNvSpPr>
            <a:spLocks noGrp="1"/>
          </p:cNvSpPr>
          <p:nvPr>
            <p:ph idx="1"/>
          </p:nvPr>
        </p:nvSpPr>
        <p:spPr/>
        <p:txBody>
          <a:bodyPr>
            <a:normAutofit/>
          </a:bodyPr>
          <a:lstStyle/>
          <a:p>
            <a:endParaRPr lang="es-ES_tradnl" dirty="0" smtClean="0"/>
          </a:p>
          <a:p>
            <a:r>
              <a:rPr lang="es-ES_tradnl" dirty="0" smtClean="0"/>
              <a:t>Comparar el rendimiento de diferentes algoritmos de </a:t>
            </a:r>
            <a:r>
              <a:rPr lang="es-ES_tradnl" dirty="0" err="1" smtClean="0"/>
              <a:t>regresion</a:t>
            </a:r>
            <a:r>
              <a:rPr lang="es-ES_tradnl" dirty="0" smtClean="0"/>
              <a:t> </a:t>
            </a:r>
            <a:r>
              <a:rPr lang="es-ES_tradnl" dirty="0" smtClean="0"/>
              <a:t>para un caso de estudio especifico.</a:t>
            </a:r>
          </a:p>
          <a:p>
            <a:r>
              <a:rPr lang="es-ES_tradnl" dirty="0" smtClean="0"/>
              <a:t>Implementación </a:t>
            </a:r>
            <a:r>
              <a:rPr lang="es-ES_tradnl" dirty="0" smtClean="0"/>
              <a:t>de un sistema de </a:t>
            </a:r>
            <a:r>
              <a:rPr lang="es-ES_tradnl" dirty="0" err="1" smtClean="0"/>
              <a:t>prediccion</a:t>
            </a:r>
            <a:r>
              <a:rPr lang="es-ES_tradnl" dirty="0" smtClean="0"/>
              <a:t> de oleaje que incorpore </a:t>
            </a:r>
            <a:r>
              <a:rPr lang="es-ES_tradnl" dirty="0" smtClean="0"/>
              <a:t>la mejor de las </a:t>
            </a:r>
            <a:r>
              <a:rPr lang="es-ES_tradnl" dirty="0" err="1" smtClean="0"/>
              <a:t>tecnicas</a:t>
            </a:r>
            <a:r>
              <a:rPr lang="es-ES_tradnl" dirty="0" smtClean="0"/>
              <a:t> de aprendizaje de maquina estudiadas.</a:t>
            </a:r>
          </a:p>
          <a:p>
            <a:pPr>
              <a:buNone/>
            </a:pPr>
            <a:endParaRPr lang="es-ES_tradnl" dirty="0" smtClean="0"/>
          </a:p>
          <a:p>
            <a:endParaRPr lang="es-ES_tradnl" dirty="0" smtClean="0"/>
          </a:p>
          <a:p>
            <a:endParaRPr lang="es-ES_tradnl" dirty="0" smtClean="0"/>
          </a:p>
          <a:p>
            <a:endParaRPr lang="es-ES_tradnl" dirty="0" smtClean="0"/>
          </a:p>
          <a:p>
            <a:endParaRPr lang="es-AR" dirty="0"/>
          </a:p>
        </p:txBody>
      </p:sp>
      <p:sp>
        <p:nvSpPr>
          <p:cNvPr id="4" name="TextBox 3"/>
          <p:cNvSpPr txBox="1"/>
          <p:nvPr/>
        </p:nvSpPr>
        <p:spPr>
          <a:xfrm>
            <a:off x="285720" y="1619896"/>
            <a:ext cx="1759328" cy="523220"/>
          </a:xfrm>
          <a:prstGeom prst="rect">
            <a:avLst/>
          </a:prstGeom>
          <a:noFill/>
        </p:spPr>
        <p:txBody>
          <a:bodyPr wrap="none" rtlCol="0">
            <a:spAutoFit/>
          </a:bodyPr>
          <a:lstStyle/>
          <a:p>
            <a:r>
              <a:rPr lang="en-US" sz="2800" dirty="0" err="1" smtClean="0"/>
              <a:t>Objetivos</a:t>
            </a:r>
            <a:r>
              <a:rPr lang="en-US" sz="2800" dirty="0" smtClean="0"/>
              <a:t>:</a:t>
            </a:r>
            <a:endParaRPr lang="es-AR" sz="2800" dirty="0"/>
          </a:p>
        </p:txBody>
      </p:sp>
    </p:spTree>
  </p:cSld>
  <p:clrMapOvr>
    <a:masterClrMapping/>
  </p:clrMapOvr>
  <p:transition advTm="1716"/>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s-AR" dirty="0"/>
          </a:p>
        </p:txBody>
      </p:sp>
      <p:sp>
        <p:nvSpPr>
          <p:cNvPr id="3" name="Content Placeholder 2"/>
          <p:cNvSpPr>
            <a:spLocks noGrp="1"/>
          </p:cNvSpPr>
          <p:nvPr>
            <p:ph idx="1"/>
          </p:nvPr>
        </p:nvSpPr>
        <p:spPr/>
        <p:txBody>
          <a:bodyPr/>
          <a:lstStyle/>
          <a:p>
            <a:r>
              <a:rPr lang="en-US" dirty="0" err="1" smtClean="0"/>
              <a:t>Contexto</a:t>
            </a:r>
            <a:endParaRPr lang="en-US" dirty="0" smtClean="0"/>
          </a:p>
          <a:p>
            <a:r>
              <a:rPr lang="en-US" dirty="0" err="1" smtClean="0"/>
              <a:t>Problematica</a:t>
            </a:r>
            <a:endParaRPr lang="en-US" dirty="0" smtClean="0"/>
          </a:p>
          <a:p>
            <a:r>
              <a:rPr lang="en-US" dirty="0" err="1" smtClean="0"/>
              <a:t>Aprendizaje</a:t>
            </a:r>
            <a:r>
              <a:rPr lang="en-US" dirty="0" smtClean="0"/>
              <a:t> de </a:t>
            </a:r>
            <a:r>
              <a:rPr lang="en-US" dirty="0" err="1" smtClean="0"/>
              <a:t>máquina</a:t>
            </a:r>
            <a:endParaRPr lang="en-US" dirty="0" smtClean="0"/>
          </a:p>
          <a:p>
            <a:r>
              <a:rPr lang="en-US" dirty="0" err="1" smtClean="0"/>
              <a:t>Propuesta</a:t>
            </a:r>
            <a:endParaRPr lang="en-US" dirty="0" smtClean="0"/>
          </a:p>
          <a:p>
            <a:r>
              <a:rPr lang="en-US" dirty="0" err="1" smtClean="0">
                <a:solidFill>
                  <a:schemeClr val="accent1">
                    <a:lumMod val="75000"/>
                  </a:schemeClr>
                </a:solidFill>
              </a:rPr>
              <a:t>Caso</a:t>
            </a:r>
            <a:r>
              <a:rPr lang="en-US" dirty="0" smtClean="0">
                <a:solidFill>
                  <a:schemeClr val="accent1">
                    <a:lumMod val="75000"/>
                  </a:schemeClr>
                </a:solidFill>
              </a:rPr>
              <a:t> de </a:t>
            </a:r>
            <a:r>
              <a:rPr lang="en-US" dirty="0" err="1" smtClean="0">
                <a:solidFill>
                  <a:schemeClr val="accent1">
                    <a:lumMod val="75000"/>
                  </a:schemeClr>
                </a:solidFill>
              </a:rPr>
              <a:t>estudio</a:t>
            </a:r>
            <a:endParaRPr lang="en-US" dirty="0" smtClean="0">
              <a:solidFill>
                <a:schemeClr val="accent1">
                  <a:lumMod val="75000"/>
                </a:schemeClr>
              </a:solidFill>
            </a:endParaRPr>
          </a:p>
          <a:p>
            <a:r>
              <a:rPr lang="en-US" dirty="0" err="1" smtClean="0"/>
              <a:t>Experimentacion</a:t>
            </a:r>
            <a:endParaRPr lang="en-US" dirty="0" smtClean="0"/>
          </a:p>
          <a:p>
            <a:r>
              <a:rPr lang="en-US" dirty="0" smtClean="0"/>
              <a:t>Surf-Forecaster</a:t>
            </a:r>
          </a:p>
          <a:p>
            <a:r>
              <a:rPr lang="en-US" dirty="0" err="1" smtClean="0"/>
              <a:t>Conclusiones</a:t>
            </a:r>
            <a:endParaRPr lang="en-US" dirty="0" smtClean="0"/>
          </a:p>
          <a:p>
            <a:endParaRPr lang="en-US" dirty="0" smtClean="0"/>
          </a:p>
          <a:p>
            <a:endParaRPr lang="es-AR" dirty="0"/>
          </a:p>
        </p:txBody>
      </p:sp>
      <p:pic>
        <p:nvPicPr>
          <p:cNvPr id="4" name="Picture 1"/>
          <p:cNvPicPr>
            <a:picLocks noChangeAspect="1" noChangeArrowheads="1"/>
          </p:cNvPicPr>
          <p:nvPr/>
        </p:nvPicPr>
        <p:blipFill>
          <a:blip r:embed="rId3" cstate="print"/>
          <a:srcRect/>
          <a:stretch>
            <a:fillRect/>
          </a:stretch>
        </p:blipFill>
        <p:spPr bwMode="auto">
          <a:xfrm>
            <a:off x="7810500" y="4772025"/>
            <a:ext cx="1333500" cy="2085975"/>
          </a:xfrm>
          <a:prstGeom prst="rect">
            <a:avLst/>
          </a:prstGeom>
          <a:noFill/>
          <a:ln w="9525">
            <a:noFill/>
            <a:miter lim="800000"/>
            <a:headEnd/>
            <a:tailEnd/>
          </a:ln>
          <a:effectLst/>
        </p:spPr>
      </p:pic>
    </p:spTree>
  </p:cSld>
  <p:clrMapOvr>
    <a:masterClrMapping/>
  </p:clrMapOvr>
  <p:transition advTm="1501"/>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5720" y="571480"/>
            <a:ext cx="8229600" cy="1143000"/>
          </a:xfrm>
        </p:spPr>
        <p:txBody>
          <a:bodyPr/>
          <a:lstStyle/>
          <a:p>
            <a:r>
              <a:rPr lang="en-US" dirty="0" err="1" smtClean="0"/>
              <a:t>Caso</a:t>
            </a:r>
            <a:r>
              <a:rPr lang="en-US" dirty="0" smtClean="0"/>
              <a:t> de </a:t>
            </a:r>
            <a:r>
              <a:rPr lang="en-US" dirty="0" err="1" smtClean="0"/>
              <a:t>estudio</a:t>
            </a:r>
            <a:r>
              <a:rPr lang="en-US" dirty="0" smtClean="0"/>
              <a:t>(1) -  Lugar</a:t>
            </a:r>
            <a:endParaRPr lang="es-AR" dirty="0"/>
          </a:p>
        </p:txBody>
      </p:sp>
      <p:pic>
        <p:nvPicPr>
          <p:cNvPr id="4" name="Imagen 7"/>
          <p:cNvPicPr>
            <a:picLocks noGrp="1"/>
          </p:cNvPicPr>
          <p:nvPr>
            <p:ph idx="1"/>
          </p:nvPr>
        </p:nvPicPr>
        <p:blipFill>
          <a:blip r:embed="rId3" cstate="print"/>
          <a:srcRect/>
          <a:stretch>
            <a:fillRect/>
          </a:stretch>
        </p:blipFill>
        <p:spPr bwMode="auto">
          <a:xfrm>
            <a:off x="1500166" y="3357538"/>
            <a:ext cx="5857916" cy="3500462"/>
          </a:xfrm>
          <a:prstGeom prst="rect">
            <a:avLst/>
          </a:prstGeom>
          <a:noFill/>
          <a:ln w="9525">
            <a:noFill/>
            <a:miter lim="800000"/>
            <a:headEnd/>
            <a:tailEnd/>
          </a:ln>
        </p:spPr>
      </p:pic>
      <p:sp>
        <p:nvSpPr>
          <p:cNvPr id="5" name="TextBox 4"/>
          <p:cNvSpPr txBox="1"/>
          <p:nvPr/>
        </p:nvSpPr>
        <p:spPr>
          <a:xfrm>
            <a:off x="285720" y="1928802"/>
            <a:ext cx="8715404" cy="1200329"/>
          </a:xfrm>
          <a:prstGeom prst="rect">
            <a:avLst/>
          </a:prstGeom>
          <a:noFill/>
        </p:spPr>
        <p:txBody>
          <a:bodyPr wrap="square" rtlCol="0">
            <a:spAutoFit/>
          </a:bodyPr>
          <a:lstStyle/>
          <a:p>
            <a:r>
              <a:rPr lang="en-US" sz="2400" dirty="0" smtClean="0"/>
              <a:t>Oahu</a:t>
            </a:r>
            <a:r>
              <a:rPr lang="en-US" sz="2400" dirty="0" smtClean="0"/>
              <a:t>, Hawaii: </a:t>
            </a:r>
          </a:p>
          <a:p>
            <a:pPr lvl="1">
              <a:buFont typeface="Arial" pitchFamily="34" charset="0"/>
              <a:buChar char="•"/>
            </a:pPr>
            <a:r>
              <a:rPr lang="en-US" sz="2400" dirty="0" err="1" smtClean="0"/>
              <a:t>Histórico</a:t>
            </a:r>
            <a:r>
              <a:rPr lang="en-US" sz="2400" dirty="0" smtClean="0"/>
              <a:t> de </a:t>
            </a:r>
            <a:r>
              <a:rPr lang="en-US" sz="2400" dirty="0" err="1" smtClean="0"/>
              <a:t>predicciones</a:t>
            </a:r>
            <a:r>
              <a:rPr lang="en-US" sz="2400" dirty="0" smtClean="0"/>
              <a:t> del </a:t>
            </a:r>
            <a:r>
              <a:rPr lang="en-US" sz="2400" dirty="0" err="1" smtClean="0"/>
              <a:t>modelo</a:t>
            </a:r>
            <a:r>
              <a:rPr lang="en-US" sz="2400" dirty="0" smtClean="0"/>
              <a:t> </a:t>
            </a:r>
            <a:r>
              <a:rPr lang="en-US" sz="2400" dirty="0" err="1" smtClean="0"/>
              <a:t>WaveWatch</a:t>
            </a:r>
            <a:r>
              <a:rPr lang="en-US" sz="2400" dirty="0" smtClean="0"/>
              <a:t> III.</a:t>
            </a:r>
          </a:p>
          <a:p>
            <a:pPr lvl="1">
              <a:buFont typeface="Arial" pitchFamily="34" charset="0"/>
              <a:buChar char="•"/>
            </a:pPr>
            <a:r>
              <a:rPr lang="en-US" sz="2400" dirty="0" err="1" smtClean="0"/>
              <a:t>Histórico</a:t>
            </a:r>
            <a:r>
              <a:rPr lang="en-US" sz="2400" dirty="0" smtClean="0"/>
              <a:t> de </a:t>
            </a:r>
            <a:r>
              <a:rPr lang="en-US" sz="2400" dirty="0" err="1" smtClean="0"/>
              <a:t>Observaciones</a:t>
            </a:r>
            <a:r>
              <a:rPr lang="en-US" sz="2400" dirty="0" smtClean="0"/>
              <a:t> </a:t>
            </a:r>
            <a:r>
              <a:rPr lang="en-US" sz="2400" dirty="0" err="1" smtClean="0"/>
              <a:t>Visuales</a:t>
            </a:r>
            <a:r>
              <a:rPr lang="en-US" sz="2400" dirty="0" smtClean="0"/>
              <a:t> </a:t>
            </a:r>
            <a:r>
              <a:rPr lang="en-US" sz="2400" dirty="0" err="1" smtClean="0"/>
              <a:t>para</a:t>
            </a:r>
            <a:r>
              <a:rPr lang="en-US" sz="2400" dirty="0" smtClean="0"/>
              <a:t> 5 playas.</a:t>
            </a:r>
            <a:endParaRPr lang="es-AR" sz="2400" dirty="0"/>
          </a:p>
        </p:txBody>
      </p:sp>
    </p:spTree>
  </p:cSld>
  <p:clrMapOvr>
    <a:masterClrMapping/>
  </p:clrMapOvr>
  <p:transition advTm="983"/>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8596" y="214290"/>
            <a:ext cx="8229600" cy="1143000"/>
          </a:xfrm>
        </p:spPr>
        <p:txBody>
          <a:bodyPr>
            <a:normAutofit/>
          </a:bodyPr>
          <a:lstStyle/>
          <a:p>
            <a:r>
              <a:rPr lang="en-US" sz="4000" dirty="0" err="1" smtClean="0"/>
              <a:t>Caso</a:t>
            </a:r>
            <a:r>
              <a:rPr lang="en-US" sz="4000" dirty="0" smtClean="0"/>
              <a:t> de </a:t>
            </a:r>
            <a:r>
              <a:rPr lang="en-US" sz="4000" dirty="0" err="1" smtClean="0"/>
              <a:t>estudio</a:t>
            </a:r>
            <a:r>
              <a:rPr lang="en-US" sz="4000" dirty="0" smtClean="0"/>
              <a:t>(2) </a:t>
            </a:r>
            <a:r>
              <a:rPr lang="en-US" sz="4000" dirty="0" smtClean="0"/>
              <a:t>– </a:t>
            </a:r>
            <a:r>
              <a:rPr lang="en-US" sz="4000" dirty="0" err="1" smtClean="0"/>
              <a:t>Datos</a:t>
            </a:r>
            <a:r>
              <a:rPr lang="en-US" sz="4000" dirty="0" smtClean="0"/>
              <a:t> </a:t>
            </a:r>
            <a:r>
              <a:rPr lang="en-US" sz="4000" dirty="0" err="1" smtClean="0"/>
              <a:t>Utilizados</a:t>
            </a:r>
            <a:endParaRPr lang="es-AR" sz="4000" dirty="0"/>
          </a:p>
        </p:txBody>
      </p:sp>
      <p:sp>
        <p:nvSpPr>
          <p:cNvPr id="3" name="Content Placeholder 2"/>
          <p:cNvSpPr>
            <a:spLocks noGrp="1"/>
          </p:cNvSpPr>
          <p:nvPr>
            <p:ph idx="1"/>
          </p:nvPr>
        </p:nvSpPr>
        <p:spPr/>
        <p:txBody>
          <a:bodyPr>
            <a:normAutofit fontScale="92500" lnSpcReduction="10000"/>
          </a:bodyPr>
          <a:lstStyle/>
          <a:p>
            <a:r>
              <a:rPr lang="en-US" dirty="0" err="1" smtClean="0"/>
              <a:t>Observaciones</a:t>
            </a:r>
            <a:r>
              <a:rPr lang="en-US" dirty="0" smtClean="0"/>
              <a:t> </a:t>
            </a:r>
            <a:r>
              <a:rPr lang="en-US" dirty="0" err="1" smtClean="0"/>
              <a:t>Visuales</a:t>
            </a:r>
            <a:r>
              <a:rPr lang="en-US" dirty="0" smtClean="0"/>
              <a:t>:</a:t>
            </a:r>
          </a:p>
          <a:p>
            <a:pPr lvl="1"/>
            <a:endParaRPr lang="en-US" dirty="0" smtClean="0"/>
          </a:p>
          <a:p>
            <a:pPr lvl="1"/>
            <a:r>
              <a:rPr lang="en-US" dirty="0" err="1" smtClean="0"/>
              <a:t>Relevadas</a:t>
            </a:r>
            <a:r>
              <a:rPr lang="en-US" dirty="0" smtClean="0"/>
              <a:t> </a:t>
            </a:r>
            <a:r>
              <a:rPr lang="en-US" dirty="0" err="1" smtClean="0"/>
              <a:t>por</a:t>
            </a:r>
            <a:r>
              <a:rPr lang="en-US" dirty="0" smtClean="0"/>
              <a:t> el </a:t>
            </a:r>
            <a:r>
              <a:rPr lang="en-US" dirty="0" err="1" smtClean="0"/>
              <a:t>servicio</a:t>
            </a:r>
            <a:r>
              <a:rPr lang="en-US" dirty="0" smtClean="0"/>
              <a:t> </a:t>
            </a:r>
          </a:p>
          <a:p>
            <a:pPr lvl="1">
              <a:buNone/>
            </a:pPr>
            <a:r>
              <a:rPr lang="en-US" dirty="0" smtClean="0"/>
              <a:t>    de </a:t>
            </a:r>
            <a:r>
              <a:rPr lang="en-US" dirty="0" err="1" smtClean="0"/>
              <a:t>Guardavidas</a:t>
            </a:r>
            <a:r>
              <a:rPr lang="en-US" dirty="0" smtClean="0"/>
              <a:t> local</a:t>
            </a:r>
          </a:p>
          <a:p>
            <a:pPr lvl="1"/>
            <a:r>
              <a:rPr lang="en-US" dirty="0" err="1" smtClean="0"/>
              <a:t>Verificadas</a:t>
            </a:r>
            <a:r>
              <a:rPr lang="en-US" dirty="0" smtClean="0"/>
              <a:t> </a:t>
            </a:r>
            <a:r>
              <a:rPr lang="en-US" dirty="0" err="1" smtClean="0"/>
              <a:t>por</a:t>
            </a:r>
            <a:r>
              <a:rPr lang="en-US" dirty="0" smtClean="0"/>
              <a:t> un </a:t>
            </a:r>
            <a:r>
              <a:rPr lang="en-US" dirty="0" err="1" smtClean="0"/>
              <a:t>conjunto</a:t>
            </a:r>
            <a:r>
              <a:rPr lang="en-US" dirty="0" smtClean="0"/>
              <a:t> </a:t>
            </a:r>
          </a:p>
          <a:p>
            <a:pPr lvl="1">
              <a:buNone/>
            </a:pPr>
            <a:r>
              <a:rPr lang="en-US" dirty="0" smtClean="0"/>
              <a:t>    de </a:t>
            </a:r>
            <a:r>
              <a:rPr lang="en-US" dirty="0" err="1" smtClean="0"/>
              <a:t>expertos</a:t>
            </a:r>
            <a:r>
              <a:rPr lang="en-US" dirty="0" smtClean="0"/>
              <a:t> de la </a:t>
            </a:r>
            <a:r>
              <a:rPr lang="en-US" dirty="0" err="1" smtClean="0"/>
              <a:t>zona</a:t>
            </a:r>
            <a:endParaRPr lang="en-US" dirty="0" smtClean="0"/>
          </a:p>
          <a:p>
            <a:pPr lvl="1"/>
            <a:r>
              <a:rPr lang="en-US" dirty="0" err="1" smtClean="0"/>
              <a:t>Disponibles</a:t>
            </a:r>
            <a:r>
              <a:rPr lang="en-US" dirty="0" smtClean="0"/>
              <a:t> </a:t>
            </a:r>
            <a:r>
              <a:rPr lang="en-US" dirty="0" err="1" smtClean="0"/>
              <a:t>para</a:t>
            </a:r>
            <a:r>
              <a:rPr lang="en-US" dirty="0" smtClean="0"/>
              <a:t> los </a:t>
            </a:r>
            <a:r>
              <a:rPr lang="en-US" dirty="0" err="1" smtClean="0"/>
              <a:t>años</a:t>
            </a:r>
            <a:r>
              <a:rPr lang="en-US" dirty="0" smtClean="0"/>
              <a:t> 1967 – 2004</a:t>
            </a:r>
          </a:p>
          <a:p>
            <a:pPr lvl="1"/>
            <a:r>
              <a:rPr lang="en-US" dirty="0" err="1" smtClean="0"/>
              <a:t>Reportadas</a:t>
            </a:r>
            <a:r>
              <a:rPr lang="en-US" dirty="0" smtClean="0"/>
              <a:t> en HSF.(Hawaiian Scale Feet)</a:t>
            </a:r>
          </a:p>
          <a:p>
            <a:pPr lvl="1"/>
            <a:r>
              <a:rPr lang="en-US" dirty="0" err="1" smtClean="0"/>
              <a:t>Observacion</a:t>
            </a:r>
            <a:r>
              <a:rPr lang="en-US" dirty="0" smtClean="0"/>
              <a:t> de la </a:t>
            </a:r>
            <a:r>
              <a:rPr lang="en-US" dirty="0" err="1" smtClean="0"/>
              <a:t>altura</a:t>
            </a:r>
            <a:r>
              <a:rPr lang="en-US" dirty="0" smtClean="0"/>
              <a:t> de la </a:t>
            </a:r>
            <a:r>
              <a:rPr lang="en-US" dirty="0" err="1" smtClean="0"/>
              <a:t>ola</a:t>
            </a:r>
            <a:r>
              <a:rPr lang="en-US" dirty="0" smtClean="0"/>
              <a:t> maxima </a:t>
            </a:r>
            <a:r>
              <a:rPr lang="en-US" dirty="0" err="1" smtClean="0"/>
              <a:t>registrada</a:t>
            </a:r>
            <a:r>
              <a:rPr lang="en-US" dirty="0" smtClean="0"/>
              <a:t> </a:t>
            </a:r>
            <a:r>
              <a:rPr lang="en-US" dirty="0" err="1" smtClean="0"/>
              <a:t>durante</a:t>
            </a:r>
            <a:r>
              <a:rPr lang="en-US" dirty="0" smtClean="0"/>
              <a:t> el dia.</a:t>
            </a:r>
          </a:p>
          <a:p>
            <a:pPr lvl="1"/>
            <a:r>
              <a:rPr lang="en-US" dirty="0" err="1" smtClean="0"/>
              <a:t>Conjunto</a:t>
            </a:r>
            <a:r>
              <a:rPr lang="en-US" dirty="0" smtClean="0"/>
              <a:t> de </a:t>
            </a:r>
            <a:r>
              <a:rPr lang="en-US" dirty="0" err="1" smtClean="0"/>
              <a:t>datos</a:t>
            </a:r>
            <a:r>
              <a:rPr lang="en-US" dirty="0" smtClean="0"/>
              <a:t> </a:t>
            </a:r>
            <a:r>
              <a:rPr lang="en-US" dirty="0" err="1" smtClean="0"/>
              <a:t>destinados</a:t>
            </a:r>
            <a:r>
              <a:rPr lang="en-US" dirty="0" smtClean="0"/>
              <a:t> a </a:t>
            </a:r>
            <a:r>
              <a:rPr lang="en-US" dirty="0" err="1" smtClean="0"/>
              <a:t>investigación</a:t>
            </a:r>
            <a:r>
              <a:rPr lang="en-US" dirty="0" smtClean="0"/>
              <a:t>.</a:t>
            </a:r>
          </a:p>
          <a:p>
            <a:pPr lvl="1">
              <a:buNone/>
            </a:pPr>
            <a:endParaRPr lang="es-AR" dirty="0"/>
          </a:p>
        </p:txBody>
      </p:sp>
      <p:pic>
        <p:nvPicPr>
          <p:cNvPr id="19459" name="Picture 3"/>
          <p:cNvPicPr>
            <a:picLocks noChangeAspect="1" noChangeArrowheads="1"/>
          </p:cNvPicPr>
          <p:nvPr/>
        </p:nvPicPr>
        <p:blipFill>
          <a:blip r:embed="rId3" cstate="print"/>
          <a:srcRect/>
          <a:stretch>
            <a:fillRect/>
          </a:stretch>
        </p:blipFill>
        <p:spPr bwMode="auto">
          <a:xfrm>
            <a:off x="5715008" y="2285992"/>
            <a:ext cx="2802377" cy="1857388"/>
          </a:xfrm>
          <a:prstGeom prst="rect">
            <a:avLst/>
          </a:prstGeom>
          <a:noFill/>
          <a:ln w="9525">
            <a:noFill/>
            <a:miter lim="800000"/>
            <a:headEnd/>
            <a:tailEnd/>
          </a:ln>
        </p:spPr>
      </p:pic>
    </p:spTree>
  </p:cSld>
  <p:clrMapOvr>
    <a:masterClrMapping/>
  </p:clrMapOvr>
  <p:transition advTm="499"/>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0034" y="357166"/>
            <a:ext cx="8229600" cy="1143000"/>
          </a:xfrm>
        </p:spPr>
        <p:txBody>
          <a:bodyPr>
            <a:normAutofit/>
          </a:bodyPr>
          <a:lstStyle/>
          <a:p>
            <a:r>
              <a:rPr lang="en-US" sz="4000" dirty="0" err="1" smtClean="0"/>
              <a:t>Caso</a:t>
            </a:r>
            <a:r>
              <a:rPr lang="en-US" sz="4000" dirty="0" smtClean="0"/>
              <a:t> de </a:t>
            </a:r>
            <a:r>
              <a:rPr lang="en-US" sz="4000" dirty="0" err="1" smtClean="0"/>
              <a:t>estudio</a:t>
            </a:r>
            <a:r>
              <a:rPr lang="en-US" sz="4000" dirty="0" smtClean="0"/>
              <a:t>(3) </a:t>
            </a:r>
            <a:r>
              <a:rPr lang="en-US" sz="4000" dirty="0" smtClean="0"/>
              <a:t>– </a:t>
            </a:r>
            <a:r>
              <a:rPr lang="en-US" sz="4000" dirty="0" err="1" smtClean="0"/>
              <a:t>Datos</a:t>
            </a:r>
            <a:r>
              <a:rPr lang="en-US" sz="4000" dirty="0" smtClean="0"/>
              <a:t> </a:t>
            </a:r>
            <a:r>
              <a:rPr lang="en-US" sz="4000" dirty="0" err="1" smtClean="0"/>
              <a:t>Utilizados</a:t>
            </a:r>
            <a:endParaRPr lang="es-AR" sz="4000" dirty="0"/>
          </a:p>
        </p:txBody>
      </p:sp>
      <p:sp>
        <p:nvSpPr>
          <p:cNvPr id="3" name="Content Placeholder 2"/>
          <p:cNvSpPr>
            <a:spLocks noGrp="1"/>
          </p:cNvSpPr>
          <p:nvPr>
            <p:ph idx="1"/>
          </p:nvPr>
        </p:nvSpPr>
        <p:spPr/>
        <p:txBody>
          <a:bodyPr/>
          <a:lstStyle/>
          <a:p>
            <a:r>
              <a:rPr lang="en-US" dirty="0" err="1" smtClean="0"/>
              <a:t>Histórico</a:t>
            </a:r>
            <a:r>
              <a:rPr lang="en-US" dirty="0" smtClean="0"/>
              <a:t> de </a:t>
            </a:r>
            <a:r>
              <a:rPr lang="en-US" dirty="0" err="1" smtClean="0"/>
              <a:t>datos</a:t>
            </a:r>
            <a:r>
              <a:rPr lang="en-US" dirty="0" smtClean="0"/>
              <a:t> de </a:t>
            </a:r>
            <a:r>
              <a:rPr lang="en-US" dirty="0" err="1" smtClean="0"/>
              <a:t>alta</a:t>
            </a:r>
            <a:r>
              <a:rPr lang="en-US" dirty="0" smtClean="0"/>
              <a:t> mar</a:t>
            </a:r>
          </a:p>
          <a:p>
            <a:pPr lvl="1"/>
            <a:r>
              <a:rPr lang="en-US" dirty="0" err="1" smtClean="0"/>
              <a:t>Provisto</a:t>
            </a:r>
            <a:r>
              <a:rPr lang="en-US" dirty="0" smtClean="0"/>
              <a:t> </a:t>
            </a:r>
            <a:r>
              <a:rPr lang="en-US" dirty="0" err="1" smtClean="0"/>
              <a:t>por</a:t>
            </a:r>
            <a:r>
              <a:rPr lang="en-US" dirty="0" smtClean="0"/>
              <a:t>  la </a:t>
            </a:r>
            <a:r>
              <a:rPr lang="en-US" dirty="0" err="1" smtClean="0"/>
              <a:t>agencia</a:t>
            </a:r>
            <a:r>
              <a:rPr lang="en-US" dirty="0" smtClean="0"/>
              <a:t> NOAA.</a:t>
            </a:r>
          </a:p>
          <a:p>
            <a:pPr lvl="1"/>
            <a:r>
              <a:rPr lang="en-US" dirty="0" err="1" smtClean="0"/>
              <a:t>Proveen</a:t>
            </a:r>
            <a:r>
              <a:rPr lang="en-US" dirty="0" smtClean="0"/>
              <a:t>:</a:t>
            </a:r>
          </a:p>
          <a:p>
            <a:pPr lvl="6"/>
            <a:r>
              <a:rPr lang="en-US" dirty="0" smtClean="0"/>
              <a:t> </a:t>
            </a:r>
            <a:r>
              <a:rPr lang="en-US" dirty="0" err="1" smtClean="0"/>
              <a:t>Dirección</a:t>
            </a:r>
            <a:r>
              <a:rPr lang="en-US" dirty="0" smtClean="0"/>
              <a:t>, </a:t>
            </a:r>
            <a:r>
              <a:rPr lang="en-US" dirty="0" err="1" smtClean="0"/>
              <a:t>Altura</a:t>
            </a:r>
            <a:r>
              <a:rPr lang="en-US" dirty="0" smtClean="0"/>
              <a:t>, </a:t>
            </a:r>
            <a:r>
              <a:rPr lang="en-US" dirty="0" err="1" smtClean="0"/>
              <a:t>Período</a:t>
            </a:r>
            <a:r>
              <a:rPr lang="en-US" dirty="0" smtClean="0"/>
              <a:t> de </a:t>
            </a:r>
            <a:r>
              <a:rPr lang="en-US" dirty="0" err="1" smtClean="0"/>
              <a:t>olas</a:t>
            </a:r>
            <a:r>
              <a:rPr lang="en-US" dirty="0" smtClean="0"/>
              <a:t>.</a:t>
            </a:r>
          </a:p>
          <a:p>
            <a:pPr lvl="6"/>
            <a:r>
              <a:rPr lang="en-US" dirty="0" err="1" smtClean="0"/>
              <a:t>Dirección</a:t>
            </a:r>
            <a:r>
              <a:rPr lang="en-US" dirty="0" smtClean="0"/>
              <a:t> y </a:t>
            </a:r>
            <a:r>
              <a:rPr lang="en-US" dirty="0" err="1" smtClean="0"/>
              <a:t>Velocidad</a:t>
            </a:r>
            <a:r>
              <a:rPr lang="en-US" dirty="0" smtClean="0"/>
              <a:t> del </a:t>
            </a:r>
            <a:r>
              <a:rPr lang="en-US" dirty="0" err="1" smtClean="0"/>
              <a:t>viento</a:t>
            </a:r>
            <a:r>
              <a:rPr lang="en-US" dirty="0" smtClean="0"/>
              <a:t>.</a:t>
            </a:r>
            <a:endParaRPr lang="es-AR" dirty="0" smtClean="0"/>
          </a:p>
          <a:p>
            <a:pPr lvl="1"/>
            <a:r>
              <a:rPr lang="en-US" dirty="0" err="1" smtClean="0"/>
              <a:t>Disponibles</a:t>
            </a:r>
            <a:r>
              <a:rPr lang="en-US" dirty="0" smtClean="0"/>
              <a:t> </a:t>
            </a:r>
            <a:r>
              <a:rPr lang="en-US" dirty="0" err="1" smtClean="0"/>
              <a:t>desde</a:t>
            </a:r>
            <a:r>
              <a:rPr lang="en-US" dirty="0" smtClean="0"/>
              <a:t> 1997-2004</a:t>
            </a:r>
          </a:p>
          <a:p>
            <a:pPr lvl="1"/>
            <a:r>
              <a:rPr lang="en-US" dirty="0" err="1" smtClean="0"/>
              <a:t>Intervalo</a:t>
            </a:r>
            <a:r>
              <a:rPr lang="en-US" dirty="0" smtClean="0"/>
              <a:t> </a:t>
            </a:r>
            <a:r>
              <a:rPr lang="en-US" dirty="0" err="1" smtClean="0"/>
              <a:t>cada</a:t>
            </a:r>
            <a:r>
              <a:rPr lang="en-US" dirty="0" smtClean="0"/>
              <a:t> 3 </a:t>
            </a:r>
            <a:r>
              <a:rPr lang="en-US" dirty="0" err="1" smtClean="0"/>
              <a:t>horas</a:t>
            </a:r>
            <a:r>
              <a:rPr lang="en-US" dirty="0" smtClean="0"/>
              <a:t>.</a:t>
            </a:r>
          </a:p>
          <a:p>
            <a:pPr lvl="1"/>
            <a:r>
              <a:rPr lang="en-US" dirty="0" err="1" smtClean="0"/>
              <a:t>Olas</a:t>
            </a:r>
            <a:r>
              <a:rPr lang="en-US" dirty="0" smtClean="0"/>
              <a:t> </a:t>
            </a:r>
            <a:r>
              <a:rPr lang="en-US" dirty="0" err="1" smtClean="0"/>
              <a:t>medidas</a:t>
            </a:r>
            <a:r>
              <a:rPr lang="en-US" dirty="0" smtClean="0"/>
              <a:t> en TTC(Trough To Crest</a:t>
            </a:r>
            <a:r>
              <a:rPr lang="en-US" dirty="0" smtClean="0"/>
              <a:t>).</a:t>
            </a:r>
            <a:endParaRPr lang="en-US" dirty="0" smtClean="0"/>
          </a:p>
          <a:p>
            <a:pPr lvl="1"/>
            <a:endParaRPr lang="en-US" dirty="0" smtClean="0"/>
          </a:p>
          <a:p>
            <a:r>
              <a:rPr lang="en-US" dirty="0" err="1" smtClean="0"/>
              <a:t>Pronosticos</a:t>
            </a:r>
            <a:r>
              <a:rPr lang="en-US" dirty="0" smtClean="0"/>
              <a:t> </a:t>
            </a:r>
            <a:r>
              <a:rPr lang="en-US" dirty="0" err="1" smtClean="0"/>
              <a:t>diarios</a:t>
            </a:r>
            <a:r>
              <a:rPr lang="en-US" dirty="0" smtClean="0"/>
              <a:t> </a:t>
            </a:r>
            <a:r>
              <a:rPr lang="en-US" dirty="0" err="1" smtClean="0"/>
              <a:t>descargados</a:t>
            </a:r>
            <a:r>
              <a:rPr lang="en-US" dirty="0" smtClean="0"/>
              <a:t> a </a:t>
            </a:r>
            <a:r>
              <a:rPr lang="en-US" dirty="0" err="1" smtClean="0"/>
              <a:t>traves</a:t>
            </a:r>
            <a:r>
              <a:rPr lang="en-US" dirty="0" smtClean="0"/>
              <a:t> de internet.</a:t>
            </a:r>
            <a:endParaRPr lang="en-US" dirty="0" smtClean="0"/>
          </a:p>
          <a:p>
            <a:pPr lvl="1"/>
            <a:endParaRPr lang="en-US" dirty="0" smtClean="0"/>
          </a:p>
          <a:p>
            <a:pPr lvl="1"/>
            <a:endParaRPr lang="en-US" dirty="0" smtClean="0"/>
          </a:p>
          <a:p>
            <a:pPr lvl="1"/>
            <a:endParaRPr lang="en-US" dirty="0" smtClean="0"/>
          </a:p>
        </p:txBody>
      </p:sp>
      <p:pic>
        <p:nvPicPr>
          <p:cNvPr id="15362" name="Picture 2" descr="http://www.surfnewsnetwork.com/includescontent/models/fnmoc/ww3.w.npac.sig_wav_ht/ww3.w.npac.sig_wav_ht_2010-08-18.084.gif"/>
          <p:cNvPicPr>
            <a:picLocks noChangeAspect="1" noChangeArrowheads="1"/>
          </p:cNvPicPr>
          <p:nvPr/>
        </p:nvPicPr>
        <p:blipFill>
          <a:blip r:embed="rId3" cstate="print"/>
          <a:srcRect/>
          <a:stretch>
            <a:fillRect/>
          </a:stretch>
        </p:blipFill>
        <p:spPr bwMode="auto">
          <a:xfrm>
            <a:off x="5929322" y="2071678"/>
            <a:ext cx="2573869" cy="2000264"/>
          </a:xfrm>
          <a:prstGeom prst="rect">
            <a:avLst/>
          </a:prstGeom>
          <a:noFill/>
        </p:spPr>
      </p:pic>
    </p:spTree>
  </p:cSld>
  <p:clrMapOvr>
    <a:masterClrMapping/>
  </p:clrMapOvr>
  <p:transition advTm="390"/>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0034" y="571480"/>
            <a:ext cx="8229600" cy="1143000"/>
          </a:xfrm>
        </p:spPr>
        <p:txBody>
          <a:bodyPr>
            <a:normAutofit fontScale="90000"/>
          </a:bodyPr>
          <a:lstStyle/>
          <a:p>
            <a:r>
              <a:rPr lang="en-US" sz="4300" dirty="0" err="1" smtClean="0"/>
              <a:t>Caso</a:t>
            </a:r>
            <a:r>
              <a:rPr lang="en-US" sz="4300" dirty="0" smtClean="0"/>
              <a:t> de </a:t>
            </a:r>
            <a:r>
              <a:rPr lang="en-US" sz="4300" dirty="0" err="1" smtClean="0"/>
              <a:t>estudio</a:t>
            </a:r>
            <a:r>
              <a:rPr lang="en-US" sz="4300" dirty="0" smtClean="0"/>
              <a:t>(4) </a:t>
            </a:r>
            <a:r>
              <a:rPr lang="en-US" sz="4300" dirty="0" smtClean="0"/>
              <a:t>– </a:t>
            </a:r>
            <a:r>
              <a:rPr lang="en-US" sz="4300" dirty="0" err="1" smtClean="0"/>
              <a:t>Preprocesamiento</a:t>
            </a:r>
            <a:endParaRPr lang="es-AR" sz="4300" dirty="0"/>
          </a:p>
        </p:txBody>
      </p:sp>
      <p:sp>
        <p:nvSpPr>
          <p:cNvPr id="3" name="Content Placeholder 2"/>
          <p:cNvSpPr>
            <a:spLocks noGrp="1"/>
          </p:cNvSpPr>
          <p:nvPr>
            <p:ph idx="1"/>
          </p:nvPr>
        </p:nvSpPr>
        <p:spPr/>
        <p:txBody>
          <a:bodyPr/>
          <a:lstStyle/>
          <a:p>
            <a:pPr lvl="1"/>
            <a:endParaRPr lang="en-US" dirty="0" smtClean="0"/>
          </a:p>
          <a:p>
            <a:pPr lvl="1"/>
            <a:r>
              <a:rPr lang="en-US" dirty="0" err="1" smtClean="0"/>
              <a:t>Normalización</a:t>
            </a:r>
            <a:r>
              <a:rPr lang="en-US" dirty="0" smtClean="0"/>
              <a:t> de </a:t>
            </a:r>
            <a:r>
              <a:rPr lang="en-US" dirty="0" err="1" smtClean="0"/>
              <a:t>las</a:t>
            </a:r>
            <a:r>
              <a:rPr lang="en-US" dirty="0" smtClean="0"/>
              <a:t> </a:t>
            </a:r>
            <a:r>
              <a:rPr lang="en-US" dirty="0" err="1" smtClean="0"/>
              <a:t>unidades</a:t>
            </a:r>
            <a:r>
              <a:rPr lang="en-US" dirty="0" smtClean="0"/>
              <a:t> de </a:t>
            </a:r>
            <a:r>
              <a:rPr lang="en-US" dirty="0" err="1" smtClean="0"/>
              <a:t>reporte</a:t>
            </a:r>
            <a:r>
              <a:rPr lang="en-US" dirty="0" smtClean="0"/>
              <a:t> de </a:t>
            </a:r>
            <a:r>
              <a:rPr lang="en-US" dirty="0" err="1" smtClean="0"/>
              <a:t>olas</a:t>
            </a:r>
            <a:endParaRPr lang="en-US" dirty="0" smtClean="0"/>
          </a:p>
          <a:p>
            <a:pPr lvl="1">
              <a:buNone/>
            </a:pPr>
            <a:endParaRPr lang="en-US" dirty="0" smtClean="0"/>
          </a:p>
          <a:p>
            <a:pPr lvl="1">
              <a:buNone/>
            </a:pPr>
            <a:endParaRPr lang="en-US" dirty="0" smtClean="0"/>
          </a:p>
          <a:p>
            <a:pPr lvl="1">
              <a:buNone/>
            </a:pPr>
            <a:endParaRPr lang="en-US" dirty="0" smtClean="0"/>
          </a:p>
          <a:p>
            <a:pPr lvl="1"/>
            <a:endParaRPr lang="en-US" dirty="0" smtClean="0"/>
          </a:p>
          <a:p>
            <a:pPr lvl="1"/>
            <a:endParaRPr lang="en-US" dirty="0" smtClean="0"/>
          </a:p>
          <a:p>
            <a:pPr lvl="1"/>
            <a:endParaRPr lang="en-US" dirty="0" smtClean="0"/>
          </a:p>
        </p:txBody>
      </p:sp>
      <p:pic>
        <p:nvPicPr>
          <p:cNvPr id="1026" name="Picture 2"/>
          <p:cNvPicPr>
            <a:picLocks noChangeAspect="1" noChangeArrowheads="1"/>
          </p:cNvPicPr>
          <p:nvPr/>
        </p:nvPicPr>
        <p:blipFill>
          <a:blip r:embed="rId4" cstate="print"/>
          <a:srcRect/>
          <a:stretch>
            <a:fillRect/>
          </a:stretch>
        </p:blipFill>
        <p:spPr bwMode="auto">
          <a:xfrm>
            <a:off x="1785918" y="3214686"/>
            <a:ext cx="5000660" cy="3295564"/>
          </a:xfrm>
          <a:prstGeom prst="rect">
            <a:avLst/>
          </a:prstGeom>
          <a:noFill/>
          <a:ln w="9525">
            <a:noFill/>
            <a:miter lim="800000"/>
            <a:headEnd/>
            <a:tailEnd/>
          </a:ln>
        </p:spPr>
      </p:pic>
      <p:pic>
        <p:nvPicPr>
          <p:cNvPr id="4" name="Picture 3" descr="HSF to Trough to Crest ES.jpg"/>
          <p:cNvPicPr>
            <a:picLocks noChangeAspect="1"/>
          </p:cNvPicPr>
          <p:nvPr/>
        </p:nvPicPr>
        <p:blipFill>
          <a:blip r:embed="rId5" cstate="print"/>
          <a:stretch>
            <a:fillRect/>
          </a:stretch>
        </p:blipFill>
        <p:spPr>
          <a:xfrm>
            <a:off x="1857356" y="3429000"/>
            <a:ext cx="5019675" cy="2600325"/>
          </a:xfrm>
          <a:prstGeom prst="rect">
            <a:avLst/>
          </a:prstGeom>
        </p:spPr>
      </p:pic>
    </p:spTree>
    <p:custDataLst>
      <p:tags r:id="rId1"/>
    </p:custDataLst>
  </p:cSld>
  <p:clrMapOvr>
    <a:masterClrMapping/>
  </p:clrMapOvr>
  <p:transition advTm="982"/>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par>
                                <p:cTn id="8" presetID="3" presetClass="exit" presetSubtype="10" fill="hold" nodeType="withEffect">
                                  <p:stCondLst>
                                    <p:cond delay="0"/>
                                  </p:stCondLst>
                                  <p:childTnLst>
                                    <p:animEffect transition="out" filter="blinds(horizontal)">
                                      <p:cBhvr>
                                        <p:cTn id="9" dur="500"/>
                                        <p:tgtEl>
                                          <p:spTgt spid="1026"/>
                                        </p:tgtEl>
                                      </p:cBhvr>
                                    </p:animEffect>
                                    <p:set>
                                      <p:cBhvr>
                                        <p:cTn id="10" dur="1" fill="hold">
                                          <p:stCondLst>
                                            <p:cond delay="4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0034" y="571480"/>
            <a:ext cx="8229600" cy="1143000"/>
          </a:xfrm>
        </p:spPr>
        <p:txBody>
          <a:bodyPr>
            <a:normAutofit fontScale="90000"/>
          </a:bodyPr>
          <a:lstStyle/>
          <a:p>
            <a:r>
              <a:rPr lang="en-US" sz="4300" dirty="0" err="1" smtClean="0"/>
              <a:t>Caso</a:t>
            </a:r>
            <a:r>
              <a:rPr lang="en-US" sz="4300" dirty="0" smtClean="0"/>
              <a:t> de </a:t>
            </a:r>
            <a:r>
              <a:rPr lang="en-US" sz="4300" dirty="0" err="1" smtClean="0"/>
              <a:t>estudio</a:t>
            </a:r>
            <a:r>
              <a:rPr lang="en-US" sz="4300" dirty="0" smtClean="0"/>
              <a:t>(5) </a:t>
            </a:r>
            <a:r>
              <a:rPr lang="en-US" sz="4300" dirty="0" smtClean="0"/>
              <a:t>– </a:t>
            </a:r>
            <a:r>
              <a:rPr lang="en-US" sz="4300" dirty="0" err="1" smtClean="0"/>
              <a:t>Preprocesamiento</a:t>
            </a:r>
            <a:endParaRPr lang="es-AR" sz="4300" dirty="0"/>
          </a:p>
        </p:txBody>
      </p:sp>
      <p:sp>
        <p:nvSpPr>
          <p:cNvPr id="3" name="Content Placeholder 2"/>
          <p:cNvSpPr>
            <a:spLocks noGrp="1"/>
          </p:cNvSpPr>
          <p:nvPr>
            <p:ph idx="1"/>
          </p:nvPr>
        </p:nvSpPr>
        <p:spPr/>
        <p:txBody>
          <a:bodyPr/>
          <a:lstStyle/>
          <a:p>
            <a:pPr lvl="1"/>
            <a:endParaRPr lang="en-US" dirty="0" smtClean="0"/>
          </a:p>
          <a:p>
            <a:pPr lvl="1"/>
            <a:r>
              <a:rPr lang="en-US" dirty="0" err="1" smtClean="0"/>
              <a:t>Acoplamiento</a:t>
            </a:r>
            <a:r>
              <a:rPr lang="en-US" dirty="0" smtClean="0"/>
              <a:t>  </a:t>
            </a:r>
            <a:r>
              <a:rPr lang="en-US" dirty="0" err="1" smtClean="0"/>
              <a:t>Observacion</a:t>
            </a:r>
            <a:r>
              <a:rPr lang="en-US" dirty="0" smtClean="0"/>
              <a:t> Visual – </a:t>
            </a:r>
            <a:r>
              <a:rPr lang="en-US" dirty="0" err="1" smtClean="0"/>
              <a:t>WaveWatch</a:t>
            </a:r>
            <a:r>
              <a:rPr lang="en-US" dirty="0" smtClean="0"/>
              <a:t> III</a:t>
            </a:r>
          </a:p>
          <a:p>
            <a:pPr lvl="1"/>
            <a:endParaRPr lang="en-US" dirty="0" smtClean="0"/>
          </a:p>
          <a:p>
            <a:pPr marL="850392" lvl="1" indent="-457200">
              <a:buAutoNum type="arabicParenR"/>
            </a:pPr>
            <a:r>
              <a:rPr lang="en-US" dirty="0" err="1" smtClean="0"/>
              <a:t>Filtrado</a:t>
            </a:r>
            <a:r>
              <a:rPr lang="en-US" dirty="0" smtClean="0"/>
              <a:t> de </a:t>
            </a:r>
            <a:r>
              <a:rPr lang="en-US" dirty="0" err="1" smtClean="0"/>
              <a:t>todos</a:t>
            </a:r>
            <a:r>
              <a:rPr lang="en-US" dirty="0" smtClean="0"/>
              <a:t> los WW3 </a:t>
            </a:r>
            <a:r>
              <a:rPr lang="en-US" dirty="0" err="1" smtClean="0"/>
              <a:t>que</a:t>
            </a:r>
            <a:r>
              <a:rPr lang="en-US" dirty="0" smtClean="0"/>
              <a:t> no </a:t>
            </a:r>
            <a:r>
              <a:rPr lang="en-US" dirty="0" err="1" smtClean="0"/>
              <a:t>pertenecen</a:t>
            </a:r>
            <a:r>
              <a:rPr lang="en-US" dirty="0" smtClean="0"/>
              <a:t> al </a:t>
            </a:r>
            <a:r>
              <a:rPr lang="en-US" dirty="0" err="1" smtClean="0"/>
              <a:t>horario</a:t>
            </a:r>
            <a:r>
              <a:rPr lang="en-US" dirty="0" smtClean="0"/>
              <a:t> de </a:t>
            </a:r>
            <a:r>
              <a:rPr lang="en-US" dirty="0" err="1" smtClean="0"/>
              <a:t>luz</a:t>
            </a:r>
            <a:r>
              <a:rPr lang="en-US" dirty="0" smtClean="0"/>
              <a:t> solar</a:t>
            </a:r>
          </a:p>
          <a:p>
            <a:pPr marL="850392" lvl="1" indent="-457200">
              <a:buAutoNum type="arabicParenR"/>
            </a:pPr>
            <a:r>
              <a:rPr lang="en-US" dirty="0" err="1" smtClean="0"/>
              <a:t>Seleccionar</a:t>
            </a:r>
            <a:r>
              <a:rPr lang="en-US" dirty="0" smtClean="0"/>
              <a:t> </a:t>
            </a:r>
            <a:r>
              <a:rPr lang="en-US" dirty="0" smtClean="0"/>
              <a:t>el </a:t>
            </a:r>
            <a:r>
              <a:rPr lang="en-US" dirty="0" err="1" smtClean="0"/>
              <a:t>reporte</a:t>
            </a:r>
            <a:r>
              <a:rPr lang="en-US" dirty="0" smtClean="0"/>
              <a:t> WW3 de mayor </a:t>
            </a:r>
            <a:r>
              <a:rPr lang="en-US" dirty="0" err="1" smtClean="0"/>
              <a:t>altura</a:t>
            </a:r>
            <a:r>
              <a:rPr lang="en-US" dirty="0" smtClean="0"/>
              <a:t> </a:t>
            </a:r>
            <a:r>
              <a:rPr lang="en-US" dirty="0" smtClean="0"/>
              <a:t>de </a:t>
            </a:r>
            <a:r>
              <a:rPr lang="en-US" dirty="0" err="1" smtClean="0"/>
              <a:t>cada</a:t>
            </a:r>
            <a:r>
              <a:rPr lang="en-US" dirty="0" smtClean="0"/>
              <a:t> </a:t>
            </a:r>
            <a:r>
              <a:rPr lang="en-US" dirty="0" err="1" smtClean="0"/>
              <a:t>dia</a:t>
            </a:r>
            <a:endParaRPr lang="en-US" dirty="0" smtClean="0"/>
          </a:p>
          <a:p>
            <a:pPr marL="850392" lvl="1" indent="-457200">
              <a:buNone/>
            </a:pPr>
            <a:endParaRPr lang="en-US" dirty="0" smtClean="0"/>
          </a:p>
          <a:p>
            <a:pPr lvl="1"/>
            <a:endParaRPr lang="en-US" dirty="0" smtClean="0"/>
          </a:p>
          <a:p>
            <a:pPr lvl="1">
              <a:buNone/>
            </a:pPr>
            <a:endParaRPr lang="en-US" dirty="0" smtClean="0"/>
          </a:p>
          <a:p>
            <a:pPr lvl="1"/>
            <a:endParaRPr lang="en-US" dirty="0" smtClean="0"/>
          </a:p>
          <a:p>
            <a:pPr lvl="1"/>
            <a:endParaRPr lang="en-US" dirty="0" smtClean="0"/>
          </a:p>
          <a:p>
            <a:pPr lvl="1">
              <a:buNone/>
            </a:pPr>
            <a:endParaRPr lang="en-US" dirty="0" smtClean="0"/>
          </a:p>
          <a:p>
            <a:pPr lvl="1"/>
            <a:endParaRPr lang="en-US" dirty="0" smtClean="0"/>
          </a:p>
          <a:p>
            <a:pPr lvl="1"/>
            <a:endParaRPr lang="en-US" dirty="0" smtClean="0"/>
          </a:p>
          <a:p>
            <a:pPr lvl="1"/>
            <a:endParaRPr lang="en-US" dirty="0" smtClean="0"/>
          </a:p>
        </p:txBody>
      </p:sp>
    </p:spTree>
  </p:cSld>
  <p:clrMapOvr>
    <a:masterClrMapping/>
  </p:clrMapOvr>
  <p:transition advTm="515"/>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Caso</a:t>
            </a:r>
            <a:r>
              <a:rPr lang="en-US" dirty="0" smtClean="0"/>
              <a:t> de </a:t>
            </a:r>
            <a:r>
              <a:rPr lang="en-US" dirty="0" err="1" smtClean="0"/>
              <a:t>estudio</a:t>
            </a:r>
            <a:r>
              <a:rPr lang="en-US" dirty="0" smtClean="0"/>
              <a:t>(5) </a:t>
            </a:r>
            <a:r>
              <a:rPr lang="en-US" dirty="0" smtClean="0"/>
              <a:t>– </a:t>
            </a:r>
            <a:r>
              <a:rPr lang="en-US" dirty="0" err="1" smtClean="0"/>
              <a:t>Instancias</a:t>
            </a:r>
            <a:endParaRPr lang="es-AR" dirty="0"/>
          </a:p>
        </p:txBody>
      </p:sp>
      <p:sp>
        <p:nvSpPr>
          <p:cNvPr id="3" name="Content Placeholder 2"/>
          <p:cNvSpPr>
            <a:spLocks noGrp="1"/>
          </p:cNvSpPr>
          <p:nvPr>
            <p:ph idx="1"/>
          </p:nvPr>
        </p:nvSpPr>
        <p:spPr>
          <a:xfrm>
            <a:off x="457200" y="2040276"/>
            <a:ext cx="8229600" cy="4389120"/>
          </a:xfrm>
        </p:spPr>
        <p:txBody>
          <a:bodyPr>
            <a:normAutofit/>
          </a:bodyPr>
          <a:lstStyle/>
          <a:p>
            <a:pPr algn="just"/>
            <a:r>
              <a:rPr lang="es-ES" sz="2000" b="1" i="1" dirty="0" smtClean="0"/>
              <a:t>“</a:t>
            </a:r>
            <a:r>
              <a:rPr lang="es-ES" sz="2000" b="1" dirty="0" smtClean="0"/>
              <a:t>WW3SimpleStrategy</a:t>
            </a:r>
            <a:r>
              <a:rPr lang="es-ES" sz="2000" b="1" i="1" dirty="0" smtClean="0"/>
              <a:t>”:</a:t>
            </a:r>
          </a:p>
          <a:p>
            <a:pPr algn="just">
              <a:buNone/>
            </a:pPr>
            <a:r>
              <a:rPr lang="es-AR" sz="2000" i="1" dirty="0" smtClean="0"/>
              <a:t>{Altura, dirección, periodo, observación } </a:t>
            </a:r>
          </a:p>
          <a:p>
            <a:pPr algn="just"/>
            <a:r>
              <a:rPr lang="es-ES" sz="2000" b="1" i="1" dirty="0" smtClean="0"/>
              <a:t>“WW3TwoGridPointStrategy”:</a:t>
            </a:r>
          </a:p>
          <a:p>
            <a:pPr algn="just">
              <a:buNone/>
            </a:pPr>
            <a:r>
              <a:rPr lang="es-AR" sz="2000" i="1" dirty="0" smtClean="0"/>
              <a:t>{AlturaX1, direcciónX1, periodoX1, AlturaX2, promedioX2, periodoX2, observación}</a:t>
            </a:r>
            <a:endParaRPr lang="es-ES" sz="2000" b="1" i="1" dirty="0" smtClean="0"/>
          </a:p>
          <a:p>
            <a:pPr algn="just"/>
            <a:r>
              <a:rPr lang="es-ES" sz="2000" b="1" i="1" dirty="0" smtClean="0"/>
              <a:t>“WW3LastNLecturesStrategy”:</a:t>
            </a:r>
          </a:p>
          <a:p>
            <a:pPr algn="just">
              <a:buNone/>
            </a:pPr>
            <a:r>
              <a:rPr lang="es-AR" sz="2000" i="1" dirty="0" smtClean="0"/>
              <a:t>{Altura T1, dirección T1, período T1,…, altura </a:t>
            </a:r>
            <a:r>
              <a:rPr lang="es-AR" sz="2000" i="1" dirty="0" err="1" smtClean="0"/>
              <a:t>Tn</a:t>
            </a:r>
            <a:r>
              <a:rPr lang="es-AR" sz="2000" i="1" dirty="0" smtClean="0"/>
              <a:t>, dirección </a:t>
            </a:r>
            <a:r>
              <a:rPr lang="es-AR" sz="2000" i="1" dirty="0" err="1" smtClean="0"/>
              <a:t>Tn</a:t>
            </a:r>
            <a:r>
              <a:rPr lang="es-AR" sz="2000" i="1" dirty="0" smtClean="0"/>
              <a:t>, periodo </a:t>
            </a:r>
            <a:r>
              <a:rPr lang="es-AR" sz="2000" i="1" dirty="0" err="1" smtClean="0"/>
              <a:t>Tn</a:t>
            </a:r>
            <a:r>
              <a:rPr lang="es-AR" sz="2000" i="1" dirty="0" smtClean="0"/>
              <a:t>, observación}</a:t>
            </a:r>
            <a:endParaRPr lang="es-ES" sz="2000" b="1" i="1" dirty="0" smtClean="0"/>
          </a:p>
          <a:p>
            <a:pPr algn="just"/>
            <a:r>
              <a:rPr lang="es-ES" sz="2000" b="1" i="1" dirty="0" smtClean="0"/>
              <a:t>“WW3LastNDaysStrategy”:</a:t>
            </a:r>
          </a:p>
          <a:p>
            <a:pPr algn="just">
              <a:buNone/>
            </a:pPr>
            <a:r>
              <a:rPr lang="es-AR" sz="2000" i="1" dirty="0" smtClean="0"/>
              <a:t>{Altura T1, dirección T1, período T1,…, altura </a:t>
            </a:r>
            <a:r>
              <a:rPr lang="es-AR" sz="2000" i="1" dirty="0" err="1" smtClean="0"/>
              <a:t>Tn</a:t>
            </a:r>
            <a:r>
              <a:rPr lang="es-AR" sz="2000" i="1" dirty="0" smtClean="0"/>
              <a:t>, dirección </a:t>
            </a:r>
            <a:r>
              <a:rPr lang="es-AR" sz="2000" i="1" dirty="0" err="1" smtClean="0"/>
              <a:t>Tn</a:t>
            </a:r>
            <a:r>
              <a:rPr lang="es-AR" sz="2000" i="1" dirty="0" smtClean="0"/>
              <a:t>, periodo </a:t>
            </a:r>
            <a:r>
              <a:rPr lang="es-AR" sz="2000" i="1" dirty="0" err="1" smtClean="0"/>
              <a:t>Tn</a:t>
            </a:r>
            <a:r>
              <a:rPr lang="es-AR" sz="2000" i="1" dirty="0" smtClean="0"/>
              <a:t>, observación}</a:t>
            </a:r>
            <a:endParaRPr lang="es-AR" sz="2000" dirty="0" smtClean="0"/>
          </a:p>
          <a:p>
            <a:endParaRPr lang="es-AR" dirty="0" smtClean="0"/>
          </a:p>
          <a:p>
            <a:endParaRPr lang="es-AR" dirty="0"/>
          </a:p>
        </p:txBody>
      </p:sp>
    </p:spTree>
  </p:cSld>
  <p:clrMapOvr>
    <a:masterClrMapping/>
  </p:clrMapOvr>
  <p:transition advTm="1341"/>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blinds(horizontal)">
                                      <p:cBhvr>
                                        <p:cTn id="7" dur="500"/>
                                        <p:tgtEl>
                                          <p:spTgt spid="3">
                                            <p:txEl>
                                              <p:pRg st="2" end="2"/>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blinds(horizontal)">
                                      <p:cBhvr>
                                        <p:cTn id="10" dur="500"/>
                                        <p:tgtEl>
                                          <p:spTgt spid="3">
                                            <p:txEl>
                                              <p:pRg st="3" end="3"/>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Effect transition="in" filter="blinds(horizontal)">
                                      <p:cBhvr>
                                        <p:cTn id="15" dur="500"/>
                                        <p:tgtEl>
                                          <p:spTgt spid="3">
                                            <p:txEl>
                                              <p:pRg st="4" end="4"/>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3">
                                            <p:txEl>
                                              <p:pRg st="5" end="5"/>
                                            </p:txEl>
                                          </p:spTgt>
                                        </p:tgtEl>
                                        <p:attrNameLst>
                                          <p:attrName>style.visibility</p:attrName>
                                        </p:attrNameLst>
                                      </p:cBhvr>
                                      <p:to>
                                        <p:strVal val="visible"/>
                                      </p:to>
                                    </p:set>
                                    <p:animEffect transition="in" filter="blinds(horizontal)">
                                      <p:cBhvr>
                                        <p:cTn id="18" dur="500"/>
                                        <p:tgtEl>
                                          <p:spTgt spid="3">
                                            <p:txEl>
                                              <p:pRg st="5" end="5"/>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animEffect transition="in" filter="blinds(horizontal)">
                                      <p:cBhvr>
                                        <p:cTn id="23" dur="500"/>
                                        <p:tgtEl>
                                          <p:spTgt spid="3">
                                            <p:txEl>
                                              <p:pRg st="6" end="6"/>
                                            </p:txEl>
                                          </p:spTgt>
                                        </p:tgtEl>
                                      </p:cBhvr>
                                    </p:animEffect>
                                  </p:childTnLst>
                                </p:cTn>
                              </p:par>
                              <p:par>
                                <p:cTn id="24" presetID="3" presetClass="entr" presetSubtype="10" fill="hold" nodeType="withEffect">
                                  <p:stCondLst>
                                    <p:cond delay="0"/>
                                  </p:stCondLst>
                                  <p:childTnLst>
                                    <p:set>
                                      <p:cBhvr>
                                        <p:cTn id="25" dur="1" fill="hold">
                                          <p:stCondLst>
                                            <p:cond delay="0"/>
                                          </p:stCondLst>
                                        </p:cTn>
                                        <p:tgtEl>
                                          <p:spTgt spid="3">
                                            <p:txEl>
                                              <p:pRg st="7" end="7"/>
                                            </p:txEl>
                                          </p:spTgt>
                                        </p:tgtEl>
                                        <p:attrNameLst>
                                          <p:attrName>style.visibility</p:attrName>
                                        </p:attrNameLst>
                                      </p:cBhvr>
                                      <p:to>
                                        <p:strVal val="visible"/>
                                      </p:to>
                                    </p:set>
                                    <p:animEffect transition="in" filter="blinds(horizontal)">
                                      <p:cBhvr>
                                        <p:cTn id="26"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s-AR" dirty="0"/>
          </a:p>
        </p:txBody>
      </p:sp>
      <p:sp>
        <p:nvSpPr>
          <p:cNvPr id="3" name="Content Placeholder 2"/>
          <p:cNvSpPr>
            <a:spLocks noGrp="1"/>
          </p:cNvSpPr>
          <p:nvPr>
            <p:ph idx="1"/>
          </p:nvPr>
        </p:nvSpPr>
        <p:spPr/>
        <p:txBody>
          <a:bodyPr/>
          <a:lstStyle/>
          <a:p>
            <a:r>
              <a:rPr lang="en-US" dirty="0" err="1" smtClean="0"/>
              <a:t>Contexto</a:t>
            </a:r>
            <a:endParaRPr lang="en-US" dirty="0" smtClean="0"/>
          </a:p>
          <a:p>
            <a:r>
              <a:rPr lang="en-US" dirty="0" err="1" smtClean="0"/>
              <a:t>Problematica</a:t>
            </a:r>
            <a:endParaRPr lang="en-US" dirty="0" smtClean="0"/>
          </a:p>
          <a:p>
            <a:r>
              <a:rPr lang="en-US" dirty="0" err="1" smtClean="0"/>
              <a:t>Aprendizaje</a:t>
            </a:r>
            <a:r>
              <a:rPr lang="en-US" dirty="0" smtClean="0"/>
              <a:t> de </a:t>
            </a:r>
            <a:r>
              <a:rPr lang="en-US" dirty="0" err="1" smtClean="0"/>
              <a:t>máquina</a:t>
            </a:r>
            <a:endParaRPr lang="en-US" dirty="0" smtClean="0"/>
          </a:p>
          <a:p>
            <a:r>
              <a:rPr lang="en-US" dirty="0" err="1" smtClean="0"/>
              <a:t>Propuesta</a:t>
            </a:r>
            <a:endParaRPr lang="en-US" dirty="0" smtClean="0"/>
          </a:p>
          <a:p>
            <a:r>
              <a:rPr lang="en-US" dirty="0" err="1" smtClean="0"/>
              <a:t>Caso</a:t>
            </a:r>
            <a:r>
              <a:rPr lang="en-US" dirty="0" smtClean="0"/>
              <a:t> de </a:t>
            </a:r>
            <a:r>
              <a:rPr lang="en-US" dirty="0" err="1" smtClean="0"/>
              <a:t>estudio</a:t>
            </a:r>
            <a:endParaRPr lang="en-US" dirty="0" smtClean="0"/>
          </a:p>
          <a:p>
            <a:r>
              <a:rPr lang="en-US" dirty="0" err="1" smtClean="0">
                <a:solidFill>
                  <a:schemeClr val="accent2">
                    <a:lumMod val="75000"/>
                  </a:schemeClr>
                </a:solidFill>
              </a:rPr>
              <a:t>Experimentacion</a:t>
            </a:r>
            <a:endParaRPr lang="en-US" dirty="0" smtClean="0">
              <a:solidFill>
                <a:schemeClr val="accent2">
                  <a:lumMod val="75000"/>
                </a:schemeClr>
              </a:solidFill>
            </a:endParaRPr>
          </a:p>
          <a:p>
            <a:r>
              <a:rPr lang="en-US" dirty="0" smtClean="0"/>
              <a:t>Surf-Forecaster</a:t>
            </a:r>
          </a:p>
          <a:p>
            <a:r>
              <a:rPr lang="en-US" dirty="0" err="1" smtClean="0"/>
              <a:t>Conclusiones</a:t>
            </a:r>
            <a:endParaRPr lang="en-US" dirty="0" smtClean="0"/>
          </a:p>
          <a:p>
            <a:endParaRPr lang="en-US" dirty="0" smtClean="0"/>
          </a:p>
          <a:p>
            <a:endParaRPr lang="es-AR" dirty="0"/>
          </a:p>
        </p:txBody>
      </p:sp>
      <p:pic>
        <p:nvPicPr>
          <p:cNvPr id="4" name="Picture 1"/>
          <p:cNvPicPr>
            <a:picLocks noChangeAspect="1" noChangeArrowheads="1"/>
          </p:cNvPicPr>
          <p:nvPr/>
        </p:nvPicPr>
        <p:blipFill>
          <a:blip r:embed="rId3" cstate="print"/>
          <a:srcRect/>
          <a:stretch>
            <a:fillRect/>
          </a:stretch>
        </p:blipFill>
        <p:spPr bwMode="auto">
          <a:xfrm>
            <a:off x="7810500" y="4772025"/>
            <a:ext cx="1333500" cy="2085975"/>
          </a:xfrm>
          <a:prstGeom prst="rect">
            <a:avLst/>
          </a:prstGeom>
          <a:noFill/>
          <a:ln w="9525">
            <a:noFill/>
            <a:miter lim="800000"/>
            <a:headEnd/>
            <a:tailEnd/>
          </a:ln>
          <a:effectLst/>
        </p:spPr>
      </p:pic>
    </p:spTree>
  </p:cSld>
  <p:clrMapOvr>
    <a:masterClrMapping/>
  </p:clrMapOvr>
  <p:transition advTm="1501"/>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Contexto</a:t>
            </a:r>
            <a:endParaRPr lang="es-AR" dirty="0"/>
          </a:p>
        </p:txBody>
      </p:sp>
      <p:sp>
        <p:nvSpPr>
          <p:cNvPr id="3" name="Content Placeholder 2"/>
          <p:cNvSpPr>
            <a:spLocks noGrp="1"/>
          </p:cNvSpPr>
          <p:nvPr>
            <p:ph idx="1"/>
          </p:nvPr>
        </p:nvSpPr>
        <p:spPr>
          <a:xfrm>
            <a:off x="2957498" y="2000240"/>
            <a:ext cx="6186502" cy="493388"/>
          </a:xfrm>
        </p:spPr>
        <p:txBody>
          <a:bodyPr>
            <a:normAutofit lnSpcReduction="10000"/>
          </a:bodyPr>
          <a:lstStyle/>
          <a:p>
            <a:pPr>
              <a:buNone/>
            </a:pPr>
            <a:r>
              <a:rPr lang="es-ES_tradnl" sz="2800" dirty="0" smtClean="0"/>
              <a:t>Olas en la costa</a:t>
            </a:r>
            <a:endParaRPr lang="es-ES_tradnl" sz="2800" dirty="0" smtClean="0"/>
          </a:p>
          <a:p>
            <a:endParaRPr lang="es-AR" dirty="0"/>
          </a:p>
        </p:txBody>
      </p:sp>
      <p:sp>
        <p:nvSpPr>
          <p:cNvPr id="25602" name="AutoShape 2" descr="nearshore_wave_montage of photos"/>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AR"/>
          </a:p>
        </p:txBody>
      </p:sp>
      <p:sp>
        <p:nvSpPr>
          <p:cNvPr id="25604" name="AutoShape 4" descr="nearshore_wave_montage of photos"/>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AR"/>
          </a:p>
        </p:txBody>
      </p:sp>
      <p:sp>
        <p:nvSpPr>
          <p:cNvPr id="25608" name="AutoShape 8" descr="nearshore_wave_montage of photos"/>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AR"/>
          </a:p>
        </p:txBody>
      </p:sp>
      <p:sp>
        <p:nvSpPr>
          <p:cNvPr id="25610" name="AutoShape 10" descr="nearshore_wave_montage of photos"/>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AR"/>
          </a:p>
        </p:txBody>
      </p:sp>
      <p:pic>
        <p:nvPicPr>
          <p:cNvPr id="9" name="Picture 8" descr="nearshore_wave_montage.jpg"/>
          <p:cNvPicPr>
            <a:picLocks noChangeAspect="1"/>
          </p:cNvPicPr>
          <p:nvPr/>
        </p:nvPicPr>
        <p:blipFill>
          <a:blip r:embed="rId3" cstate="print"/>
          <a:stretch>
            <a:fillRect/>
          </a:stretch>
        </p:blipFill>
        <p:spPr>
          <a:xfrm>
            <a:off x="1428728" y="2532074"/>
            <a:ext cx="5953140" cy="3968760"/>
          </a:xfrm>
          <a:prstGeom prst="rect">
            <a:avLst/>
          </a:prstGeom>
        </p:spPr>
      </p:pic>
    </p:spTree>
  </p:cSld>
  <p:clrMapOvr>
    <a:masterClrMapping/>
  </p:clrMapOvr>
  <p:transition advTm="930"/>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AR" dirty="0" smtClean="0"/>
              <a:t>Experimentación (1)</a:t>
            </a:r>
            <a:endParaRPr lang="es-AR" dirty="0"/>
          </a:p>
        </p:txBody>
      </p:sp>
      <p:sp>
        <p:nvSpPr>
          <p:cNvPr id="3" name="Content Placeholder 2"/>
          <p:cNvSpPr>
            <a:spLocks noGrp="1"/>
          </p:cNvSpPr>
          <p:nvPr>
            <p:ph idx="1"/>
          </p:nvPr>
        </p:nvSpPr>
        <p:spPr/>
        <p:txBody>
          <a:bodyPr/>
          <a:lstStyle/>
          <a:p>
            <a:r>
              <a:rPr lang="es-AR" dirty="0" smtClean="0">
                <a:latin typeface="+mj-lt"/>
              </a:rPr>
              <a:t>Objetivos: </a:t>
            </a:r>
          </a:p>
          <a:p>
            <a:pPr marL="880110" lvl="1" indent="-514350">
              <a:buFont typeface="+mj-lt"/>
              <a:buAutoNum type="arabicPeriod"/>
            </a:pPr>
            <a:r>
              <a:rPr lang="es-AR" dirty="0" smtClean="0">
                <a:latin typeface="+mj-lt"/>
              </a:rPr>
              <a:t>Encontrar la combinación óptima [algoritmo de aprendizaje de máquina / modelo de instancia].</a:t>
            </a:r>
          </a:p>
          <a:p>
            <a:pPr marL="880110" lvl="1" indent="-514350">
              <a:buFont typeface="+mj-lt"/>
              <a:buAutoNum type="arabicPeriod"/>
            </a:pPr>
            <a:r>
              <a:rPr lang="es-AR" dirty="0" smtClean="0">
                <a:latin typeface="+mj-lt"/>
              </a:rPr>
              <a:t>Evaluar el desempeño del clasificador  resultante.</a:t>
            </a:r>
          </a:p>
          <a:p>
            <a:endParaRPr lang="es-AR" dirty="0" smtClean="0">
              <a:latin typeface="+mj-lt"/>
            </a:endParaRPr>
          </a:p>
          <a:p>
            <a:r>
              <a:rPr lang="es-AR" dirty="0" smtClean="0">
                <a:latin typeface="+mj-lt"/>
              </a:rPr>
              <a:t>Consideraciones  generales:</a:t>
            </a:r>
          </a:p>
          <a:p>
            <a:pPr lvl="1"/>
            <a:r>
              <a:rPr lang="es-AR" dirty="0" smtClean="0">
                <a:latin typeface="+mj-lt"/>
              </a:rPr>
              <a:t>Utilización de la herramienta WEKA.</a:t>
            </a:r>
          </a:p>
          <a:p>
            <a:pPr lvl="1"/>
            <a:r>
              <a:rPr lang="es-AR" dirty="0" smtClean="0">
                <a:latin typeface="+mj-lt"/>
              </a:rPr>
              <a:t>Se evaluaron 4 algoritmos de clasificación : [Reg. Lineal, SVM, Redes neuronales, Arboles Modelo]</a:t>
            </a:r>
          </a:p>
          <a:p>
            <a:pPr lvl="1"/>
            <a:r>
              <a:rPr lang="es-AR" dirty="0" smtClean="0">
                <a:latin typeface="+mj-lt"/>
              </a:rPr>
              <a:t>Parametrización de los algoritmos</a:t>
            </a:r>
          </a:p>
          <a:p>
            <a:pPr lvl="1"/>
            <a:endParaRPr lang="es-AR" dirty="0" smtClean="0">
              <a:latin typeface="+mj-lt"/>
            </a:endParaRPr>
          </a:p>
          <a:p>
            <a:endParaRPr lang="es-AR" dirty="0" smtClean="0"/>
          </a:p>
        </p:txBody>
      </p:sp>
      <p:pic>
        <p:nvPicPr>
          <p:cNvPr id="32769" name="Picture 1"/>
          <p:cNvPicPr>
            <a:picLocks noChangeAspect="1" noChangeArrowheads="1"/>
          </p:cNvPicPr>
          <p:nvPr/>
        </p:nvPicPr>
        <p:blipFill>
          <a:blip r:embed="rId3" cstate="print"/>
          <a:srcRect/>
          <a:stretch>
            <a:fillRect/>
          </a:stretch>
        </p:blipFill>
        <p:spPr bwMode="auto">
          <a:xfrm>
            <a:off x="7072330" y="3571876"/>
            <a:ext cx="1714512" cy="1500198"/>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US" dirty="0" smtClean="0"/>
              <a:t>Experimentación (2)</a:t>
            </a:r>
            <a:endParaRPr lang="es-ES" dirty="0"/>
          </a:p>
        </p:txBody>
      </p:sp>
      <p:sp>
        <p:nvSpPr>
          <p:cNvPr id="3" name="2 Marcador de contenido"/>
          <p:cNvSpPr>
            <a:spLocks noGrp="1"/>
          </p:cNvSpPr>
          <p:nvPr>
            <p:ph idx="1"/>
          </p:nvPr>
        </p:nvSpPr>
        <p:spPr/>
        <p:txBody>
          <a:bodyPr/>
          <a:lstStyle/>
          <a:p>
            <a:r>
              <a:rPr lang="es-US" dirty="0" smtClean="0">
                <a:latin typeface="+mj-lt"/>
              </a:rPr>
              <a:t>Técnica de validación cruzada de 10 conjuntos</a:t>
            </a:r>
          </a:p>
          <a:p>
            <a:endParaRPr lang="es-US" dirty="0" smtClean="0">
              <a:latin typeface="+mj-lt"/>
            </a:endParaRPr>
          </a:p>
          <a:p>
            <a:r>
              <a:rPr lang="es-US" dirty="0" smtClean="0">
                <a:latin typeface="+mj-lt"/>
              </a:rPr>
              <a:t>Métricas de evaluación:</a:t>
            </a:r>
          </a:p>
          <a:p>
            <a:pPr lvl="1"/>
            <a:r>
              <a:rPr lang="es-US" dirty="0" smtClean="0">
                <a:latin typeface="+mj-lt"/>
              </a:rPr>
              <a:t>Correlación -&gt; [-1, 1]</a:t>
            </a:r>
          </a:p>
          <a:p>
            <a:pPr lvl="1"/>
            <a:r>
              <a:rPr lang="es-US" dirty="0" smtClean="0">
                <a:latin typeface="+mj-lt"/>
              </a:rPr>
              <a:t>Error absoluto promedio (MAE) [mts.]</a:t>
            </a:r>
          </a:p>
          <a:p>
            <a:endParaRPr lang="es-US" dirty="0" smtClean="0">
              <a:latin typeface="+mj-lt"/>
            </a:endParaRPr>
          </a:p>
          <a:p>
            <a:r>
              <a:rPr lang="es-US" dirty="0" smtClean="0">
                <a:latin typeface="+mj-lt"/>
              </a:rPr>
              <a:t>Modelos de instancia</a:t>
            </a:r>
          </a:p>
        </p:txBody>
      </p:sp>
      <p:pic>
        <p:nvPicPr>
          <p:cNvPr id="30723" name="Picture 3"/>
          <p:cNvPicPr>
            <a:picLocks noChangeAspect="1" noChangeArrowheads="1"/>
          </p:cNvPicPr>
          <p:nvPr/>
        </p:nvPicPr>
        <p:blipFill>
          <a:blip r:embed="rId3" cstate="print"/>
          <a:srcRect/>
          <a:stretch>
            <a:fillRect/>
          </a:stretch>
        </p:blipFill>
        <p:spPr bwMode="auto">
          <a:xfrm>
            <a:off x="7000875" y="4572008"/>
            <a:ext cx="2143125" cy="21336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US" dirty="0" smtClean="0"/>
              <a:t>Experimentación (3)</a:t>
            </a:r>
            <a:endParaRPr lang="es-ES" dirty="0"/>
          </a:p>
        </p:txBody>
      </p:sp>
      <p:sp>
        <p:nvSpPr>
          <p:cNvPr id="3" name="2 Marcador de contenido"/>
          <p:cNvSpPr>
            <a:spLocks noGrp="1"/>
          </p:cNvSpPr>
          <p:nvPr>
            <p:ph idx="1"/>
          </p:nvPr>
        </p:nvSpPr>
        <p:spPr>
          <a:xfrm>
            <a:off x="457200" y="1935480"/>
            <a:ext cx="8229600" cy="493388"/>
          </a:xfrm>
        </p:spPr>
        <p:txBody>
          <a:bodyPr/>
          <a:lstStyle/>
          <a:p>
            <a:r>
              <a:rPr lang="es-US" dirty="0" smtClean="0">
                <a:latin typeface="+mj-lt"/>
              </a:rPr>
              <a:t>Selección de puntos del modelo WAVEWATCH III.</a:t>
            </a:r>
          </a:p>
          <a:p>
            <a:endParaRPr lang="es-US" dirty="0" smtClean="0"/>
          </a:p>
          <a:p>
            <a:endParaRPr lang="es-US" dirty="0" smtClean="0"/>
          </a:p>
          <a:p>
            <a:endParaRPr lang="es-US" dirty="0" smtClean="0"/>
          </a:p>
          <a:p>
            <a:endParaRPr lang="es-US" dirty="0" smtClean="0"/>
          </a:p>
          <a:p>
            <a:endParaRPr lang="es-US" dirty="0" smtClean="0"/>
          </a:p>
          <a:p>
            <a:endParaRPr lang="es-US" dirty="0" smtClean="0"/>
          </a:p>
        </p:txBody>
      </p:sp>
      <p:pic>
        <p:nvPicPr>
          <p:cNvPr id="4" name="3 Imagen"/>
          <p:cNvPicPr/>
          <p:nvPr/>
        </p:nvPicPr>
        <p:blipFill>
          <a:blip r:embed="rId3" cstate="print"/>
          <a:srcRect/>
          <a:stretch>
            <a:fillRect/>
          </a:stretch>
        </p:blipFill>
        <p:spPr bwMode="auto">
          <a:xfrm>
            <a:off x="214282" y="2500306"/>
            <a:ext cx="4640415" cy="2982863"/>
          </a:xfrm>
          <a:prstGeom prst="rect">
            <a:avLst/>
          </a:prstGeom>
          <a:noFill/>
          <a:ln w="9525">
            <a:noFill/>
            <a:miter lim="800000"/>
            <a:headEnd/>
            <a:tailEnd/>
          </a:ln>
        </p:spPr>
      </p:pic>
      <p:graphicFrame>
        <p:nvGraphicFramePr>
          <p:cNvPr id="5" name="4 Tabla"/>
          <p:cNvGraphicFramePr>
            <a:graphicFrameLocks noGrp="1"/>
          </p:cNvGraphicFramePr>
          <p:nvPr/>
        </p:nvGraphicFramePr>
        <p:xfrm>
          <a:off x="4786314" y="2500306"/>
          <a:ext cx="4071966" cy="4000519"/>
        </p:xfrm>
        <a:graphic>
          <a:graphicData uri="http://schemas.openxmlformats.org/drawingml/2006/table">
            <a:tbl>
              <a:tblPr/>
              <a:tblGrid>
                <a:gridCol w="1105891"/>
                <a:gridCol w="1594771"/>
                <a:gridCol w="895390"/>
                <a:gridCol w="475914"/>
              </a:tblGrid>
              <a:tr h="191036">
                <a:tc>
                  <a:txBody>
                    <a:bodyPr/>
                    <a:lstStyle/>
                    <a:p>
                      <a:pPr>
                        <a:spcAft>
                          <a:spcPts val="0"/>
                        </a:spcAft>
                      </a:pPr>
                      <a:r>
                        <a:rPr lang="es-AR" sz="1000" b="1">
                          <a:latin typeface="Calibri"/>
                          <a:ea typeface="Times New Roman"/>
                          <a:cs typeface="Times New Roman"/>
                        </a:rPr>
                        <a:t>Ola</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pattFill prst="pct10">
                      <a:fgClr>
                        <a:srgbClr val="FFFFFF"/>
                      </a:fgClr>
                      <a:bgClr>
                        <a:srgbClr val="E5E5E5"/>
                      </a:bgClr>
                    </a:pattFill>
                  </a:tcPr>
                </a:tc>
                <a:tc>
                  <a:txBody>
                    <a:bodyPr/>
                    <a:lstStyle/>
                    <a:p>
                      <a:pPr>
                        <a:spcAft>
                          <a:spcPts val="0"/>
                        </a:spcAft>
                      </a:pPr>
                      <a:r>
                        <a:rPr lang="es-AR" sz="1000" b="1">
                          <a:latin typeface="Calibri"/>
                          <a:ea typeface="Times New Roman"/>
                          <a:cs typeface="Times New Roman"/>
                        </a:rPr>
                        <a:t>Punto WAVEWATCH III</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pattFill prst="pct10">
                      <a:fgClr>
                        <a:srgbClr val="FFFFFF"/>
                      </a:fgClr>
                      <a:bgClr>
                        <a:srgbClr val="E5E5E5"/>
                      </a:bgClr>
                    </a:pattFill>
                  </a:tcPr>
                </a:tc>
                <a:tc>
                  <a:txBody>
                    <a:bodyPr/>
                    <a:lstStyle/>
                    <a:p>
                      <a:pPr>
                        <a:spcAft>
                          <a:spcPts val="0"/>
                        </a:spcAft>
                      </a:pPr>
                      <a:r>
                        <a:rPr lang="es-AR" sz="1000" b="1">
                          <a:latin typeface="Calibri"/>
                          <a:ea typeface="Times New Roman"/>
                          <a:cs typeface="Times New Roman"/>
                        </a:rPr>
                        <a:t>Correlación</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pattFill prst="pct10">
                      <a:fgClr>
                        <a:srgbClr val="FFFFFF"/>
                      </a:fgClr>
                      <a:bgClr>
                        <a:srgbClr val="E5E5E5"/>
                      </a:bgClr>
                    </a:pattFill>
                  </a:tcPr>
                </a:tc>
                <a:tc>
                  <a:txBody>
                    <a:bodyPr/>
                    <a:lstStyle/>
                    <a:p>
                      <a:pPr>
                        <a:spcAft>
                          <a:spcPts val="0"/>
                        </a:spcAft>
                      </a:pPr>
                      <a:r>
                        <a:rPr lang="es-AR" sz="1000" b="1">
                          <a:latin typeface="Calibri"/>
                          <a:ea typeface="Times New Roman"/>
                          <a:cs typeface="Times New Roman"/>
                        </a:rPr>
                        <a:t>MAE</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pattFill prst="pct10">
                      <a:fgClr>
                        <a:srgbClr val="FFFFFF"/>
                      </a:fgClr>
                      <a:bgClr>
                        <a:srgbClr val="E5E5E5"/>
                      </a:bgClr>
                    </a:pattFill>
                  </a:tcPr>
                </a:tc>
              </a:tr>
              <a:tr h="191036">
                <a:tc>
                  <a:txBody>
                    <a:bodyPr/>
                    <a:lstStyle/>
                    <a:p>
                      <a:pPr>
                        <a:spcAft>
                          <a:spcPts val="0"/>
                        </a:spcAft>
                      </a:pPr>
                      <a:r>
                        <a:rPr lang="es-AR" sz="1000">
                          <a:latin typeface="Calibri"/>
                          <a:ea typeface="Times New Roman"/>
                          <a:cs typeface="Times New Roman"/>
                        </a:rPr>
                        <a:t>Ala Moana</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s-AR" sz="1000">
                          <a:latin typeface="Calibri"/>
                          <a:ea typeface="Times New Roman"/>
                          <a:cs typeface="Times New Roman"/>
                        </a:rPr>
                        <a:t>1</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s-AR" sz="1000">
                          <a:latin typeface="Calibri"/>
                          <a:ea typeface="Times New Roman"/>
                          <a:cs typeface="Times New Roman"/>
                        </a:rPr>
                        <a:t>0.33</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s-AR" sz="1000">
                          <a:latin typeface="Calibri"/>
                          <a:ea typeface="Times New Roman"/>
                          <a:cs typeface="Times New Roman"/>
                        </a:rPr>
                        <a:t>0.50</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r h="191036">
                <a:tc>
                  <a:txBody>
                    <a:bodyPr/>
                    <a:lstStyle/>
                    <a:p>
                      <a:pPr>
                        <a:spcAft>
                          <a:spcPts val="0"/>
                        </a:spcAft>
                      </a:pPr>
                      <a:r>
                        <a:rPr lang="es-AR" sz="1000">
                          <a:latin typeface="Calibri"/>
                          <a:ea typeface="Times New Roman"/>
                          <a:cs typeface="Times New Roman"/>
                        </a:rPr>
                        <a:t>Ala Moana</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s-AR" sz="1000">
                          <a:latin typeface="Calibri"/>
                          <a:ea typeface="Times New Roman"/>
                          <a:cs typeface="Times New Roman"/>
                        </a:rPr>
                        <a:t>2</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s-AR" sz="1000">
                          <a:latin typeface="Calibri"/>
                          <a:ea typeface="Times New Roman"/>
                          <a:cs typeface="Times New Roman"/>
                        </a:rPr>
                        <a:t>0.27</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s-AR" sz="1000">
                          <a:latin typeface="Calibri"/>
                          <a:ea typeface="Times New Roman"/>
                          <a:cs typeface="Times New Roman"/>
                        </a:rPr>
                        <a:t>0.52</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r h="191036">
                <a:tc>
                  <a:txBody>
                    <a:bodyPr/>
                    <a:lstStyle/>
                    <a:p>
                      <a:pPr>
                        <a:spcAft>
                          <a:spcPts val="0"/>
                        </a:spcAft>
                      </a:pPr>
                      <a:r>
                        <a:rPr lang="es-AR" sz="1000">
                          <a:latin typeface="Calibri"/>
                          <a:ea typeface="Times New Roman"/>
                          <a:cs typeface="Times New Roman"/>
                        </a:rPr>
                        <a:t>Ala Moana</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s-AR" sz="1000">
                          <a:latin typeface="Calibri"/>
                          <a:ea typeface="Times New Roman"/>
                          <a:cs typeface="Times New Roman"/>
                        </a:rPr>
                        <a:t>3</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s-AR" sz="1000">
                          <a:latin typeface="Calibri"/>
                          <a:ea typeface="Times New Roman"/>
                          <a:cs typeface="Times New Roman"/>
                        </a:rPr>
                        <a:t>0.42</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s-AR" sz="1000">
                          <a:latin typeface="Calibri"/>
                          <a:ea typeface="Times New Roman"/>
                          <a:cs typeface="Times New Roman"/>
                        </a:rPr>
                        <a:t>0.48</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r h="191036">
                <a:tc>
                  <a:txBody>
                    <a:bodyPr/>
                    <a:lstStyle/>
                    <a:p>
                      <a:pPr>
                        <a:spcAft>
                          <a:spcPts val="0"/>
                        </a:spcAft>
                      </a:pPr>
                      <a:r>
                        <a:rPr lang="es-AR" sz="1000">
                          <a:latin typeface="Calibri"/>
                          <a:ea typeface="Times New Roman"/>
                          <a:cs typeface="Times New Roman"/>
                        </a:rPr>
                        <a:t>Ala Moana</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2D69B"/>
                    </a:solidFill>
                  </a:tcPr>
                </a:tc>
                <a:tc>
                  <a:txBody>
                    <a:bodyPr/>
                    <a:lstStyle/>
                    <a:p>
                      <a:pPr algn="ctr">
                        <a:spcAft>
                          <a:spcPts val="0"/>
                        </a:spcAft>
                      </a:pPr>
                      <a:r>
                        <a:rPr lang="es-AR" sz="1000">
                          <a:latin typeface="Calibri"/>
                          <a:ea typeface="Times New Roman"/>
                          <a:cs typeface="Times New Roman"/>
                        </a:rPr>
                        <a:t>4</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2D69B"/>
                    </a:solidFill>
                  </a:tcPr>
                </a:tc>
                <a:tc>
                  <a:txBody>
                    <a:bodyPr/>
                    <a:lstStyle/>
                    <a:p>
                      <a:pPr algn="ctr">
                        <a:spcAft>
                          <a:spcPts val="0"/>
                        </a:spcAft>
                      </a:pPr>
                      <a:r>
                        <a:rPr lang="es-AR" sz="1000">
                          <a:latin typeface="Calibri"/>
                          <a:ea typeface="Times New Roman"/>
                          <a:cs typeface="Times New Roman"/>
                        </a:rPr>
                        <a:t>0.47</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2D69B"/>
                    </a:solidFill>
                  </a:tcPr>
                </a:tc>
                <a:tc>
                  <a:txBody>
                    <a:bodyPr/>
                    <a:lstStyle/>
                    <a:p>
                      <a:pPr algn="ctr">
                        <a:spcAft>
                          <a:spcPts val="0"/>
                        </a:spcAft>
                      </a:pPr>
                      <a:r>
                        <a:rPr lang="es-AR" sz="1000">
                          <a:latin typeface="Calibri"/>
                          <a:ea typeface="Times New Roman"/>
                          <a:cs typeface="Times New Roman"/>
                        </a:rPr>
                        <a:t>0.47</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2D69B"/>
                    </a:solidFill>
                  </a:tcPr>
                </a:tc>
              </a:tr>
              <a:tr h="191036">
                <a:tc>
                  <a:txBody>
                    <a:bodyPr/>
                    <a:lstStyle/>
                    <a:p>
                      <a:pPr>
                        <a:spcAft>
                          <a:spcPts val="0"/>
                        </a:spcAft>
                      </a:pPr>
                      <a:r>
                        <a:rPr lang="es-AR" sz="1000">
                          <a:latin typeface="Calibri"/>
                          <a:ea typeface="Times New Roman"/>
                          <a:cs typeface="Times New Roman"/>
                        </a:rPr>
                        <a:t>Diamond Head</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s-AR" sz="1000">
                          <a:latin typeface="Calibri"/>
                          <a:ea typeface="Times New Roman"/>
                          <a:cs typeface="Times New Roman"/>
                        </a:rPr>
                        <a:t>1</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s-AR" sz="1000">
                          <a:latin typeface="Calibri"/>
                          <a:ea typeface="Times New Roman"/>
                          <a:cs typeface="Times New Roman"/>
                        </a:rPr>
                        <a:t>0.30</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s-AR" sz="1000">
                          <a:latin typeface="Calibri"/>
                          <a:ea typeface="Times New Roman"/>
                          <a:cs typeface="Times New Roman"/>
                        </a:rPr>
                        <a:t>0.50</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r h="191036">
                <a:tc>
                  <a:txBody>
                    <a:bodyPr/>
                    <a:lstStyle/>
                    <a:p>
                      <a:pPr>
                        <a:spcAft>
                          <a:spcPts val="0"/>
                        </a:spcAft>
                      </a:pPr>
                      <a:r>
                        <a:rPr lang="es-AR" sz="1000">
                          <a:latin typeface="Calibri"/>
                          <a:ea typeface="Times New Roman"/>
                          <a:cs typeface="Times New Roman"/>
                        </a:rPr>
                        <a:t>Diamond Head</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s-AR" sz="1000">
                          <a:latin typeface="Calibri"/>
                          <a:ea typeface="Times New Roman"/>
                          <a:cs typeface="Times New Roman"/>
                        </a:rPr>
                        <a:t>2</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s-AR" sz="1000">
                          <a:latin typeface="Calibri"/>
                          <a:ea typeface="Times New Roman"/>
                          <a:cs typeface="Times New Roman"/>
                        </a:rPr>
                        <a:t>0.24</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s-AR" sz="1000">
                          <a:latin typeface="Calibri"/>
                          <a:ea typeface="Times New Roman"/>
                          <a:cs typeface="Times New Roman"/>
                        </a:rPr>
                        <a:t>0.52</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r h="191036">
                <a:tc>
                  <a:txBody>
                    <a:bodyPr/>
                    <a:lstStyle/>
                    <a:p>
                      <a:pPr>
                        <a:spcAft>
                          <a:spcPts val="0"/>
                        </a:spcAft>
                      </a:pPr>
                      <a:r>
                        <a:rPr lang="es-AR" sz="1000">
                          <a:latin typeface="Calibri"/>
                          <a:ea typeface="Times New Roman"/>
                          <a:cs typeface="Times New Roman"/>
                        </a:rPr>
                        <a:t>Diamond Head</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s-AR" sz="1000">
                          <a:latin typeface="Calibri"/>
                          <a:ea typeface="Times New Roman"/>
                          <a:cs typeface="Times New Roman"/>
                        </a:rPr>
                        <a:t>3</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s-AR" sz="1000">
                          <a:latin typeface="Calibri"/>
                          <a:ea typeface="Times New Roman"/>
                          <a:cs typeface="Times New Roman"/>
                        </a:rPr>
                        <a:t>0.40</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s-AR" sz="1000">
                          <a:latin typeface="Calibri"/>
                          <a:ea typeface="Times New Roman"/>
                          <a:cs typeface="Times New Roman"/>
                        </a:rPr>
                        <a:t>0.49</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r h="191036">
                <a:tc>
                  <a:txBody>
                    <a:bodyPr/>
                    <a:lstStyle/>
                    <a:p>
                      <a:pPr>
                        <a:spcAft>
                          <a:spcPts val="0"/>
                        </a:spcAft>
                      </a:pPr>
                      <a:r>
                        <a:rPr lang="es-AR" sz="1000">
                          <a:latin typeface="Calibri"/>
                          <a:ea typeface="Times New Roman"/>
                          <a:cs typeface="Times New Roman"/>
                        </a:rPr>
                        <a:t>Diamond Head</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2D69B"/>
                    </a:solidFill>
                  </a:tcPr>
                </a:tc>
                <a:tc>
                  <a:txBody>
                    <a:bodyPr/>
                    <a:lstStyle/>
                    <a:p>
                      <a:pPr algn="ctr">
                        <a:spcAft>
                          <a:spcPts val="0"/>
                        </a:spcAft>
                      </a:pPr>
                      <a:r>
                        <a:rPr lang="es-AR" sz="1000">
                          <a:latin typeface="Calibri"/>
                          <a:ea typeface="Times New Roman"/>
                          <a:cs typeface="Times New Roman"/>
                        </a:rPr>
                        <a:t>4</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2D69B"/>
                    </a:solidFill>
                  </a:tcPr>
                </a:tc>
                <a:tc>
                  <a:txBody>
                    <a:bodyPr/>
                    <a:lstStyle/>
                    <a:p>
                      <a:pPr algn="ctr">
                        <a:spcAft>
                          <a:spcPts val="0"/>
                        </a:spcAft>
                      </a:pPr>
                      <a:r>
                        <a:rPr lang="es-AR" sz="1000">
                          <a:latin typeface="Calibri"/>
                          <a:ea typeface="Times New Roman"/>
                          <a:cs typeface="Times New Roman"/>
                        </a:rPr>
                        <a:t>0.44</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2D69B"/>
                    </a:solidFill>
                  </a:tcPr>
                </a:tc>
                <a:tc>
                  <a:txBody>
                    <a:bodyPr/>
                    <a:lstStyle/>
                    <a:p>
                      <a:pPr algn="ctr">
                        <a:spcAft>
                          <a:spcPts val="0"/>
                        </a:spcAft>
                      </a:pPr>
                      <a:r>
                        <a:rPr lang="es-AR" sz="1000">
                          <a:latin typeface="Calibri"/>
                          <a:ea typeface="Times New Roman"/>
                          <a:cs typeface="Times New Roman"/>
                        </a:rPr>
                        <a:t>0.48</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2D69B"/>
                    </a:solidFill>
                  </a:tcPr>
                </a:tc>
              </a:tr>
              <a:tr h="191036">
                <a:tc>
                  <a:txBody>
                    <a:bodyPr/>
                    <a:lstStyle/>
                    <a:p>
                      <a:pPr>
                        <a:spcAft>
                          <a:spcPts val="0"/>
                        </a:spcAft>
                      </a:pPr>
                      <a:r>
                        <a:rPr lang="es-AR" sz="1000">
                          <a:latin typeface="Calibri"/>
                          <a:ea typeface="Times New Roman"/>
                          <a:cs typeface="Times New Roman"/>
                        </a:rPr>
                        <a:t>Sunset</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2D69B"/>
                    </a:solidFill>
                  </a:tcPr>
                </a:tc>
                <a:tc>
                  <a:txBody>
                    <a:bodyPr/>
                    <a:lstStyle/>
                    <a:p>
                      <a:pPr algn="ctr">
                        <a:spcAft>
                          <a:spcPts val="0"/>
                        </a:spcAft>
                      </a:pPr>
                      <a:r>
                        <a:rPr lang="es-AR" sz="1000">
                          <a:latin typeface="Calibri"/>
                          <a:ea typeface="Times New Roman"/>
                          <a:cs typeface="Times New Roman"/>
                        </a:rPr>
                        <a:t>1</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2D69B"/>
                    </a:solidFill>
                  </a:tcPr>
                </a:tc>
                <a:tc>
                  <a:txBody>
                    <a:bodyPr/>
                    <a:lstStyle/>
                    <a:p>
                      <a:pPr algn="ctr">
                        <a:spcAft>
                          <a:spcPts val="0"/>
                        </a:spcAft>
                      </a:pPr>
                      <a:r>
                        <a:rPr lang="es-AR" sz="1000">
                          <a:latin typeface="Calibri"/>
                          <a:ea typeface="Times New Roman"/>
                          <a:cs typeface="Times New Roman"/>
                        </a:rPr>
                        <a:t>0.89</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2D69B"/>
                    </a:solidFill>
                  </a:tcPr>
                </a:tc>
                <a:tc>
                  <a:txBody>
                    <a:bodyPr/>
                    <a:lstStyle/>
                    <a:p>
                      <a:pPr algn="ctr">
                        <a:spcAft>
                          <a:spcPts val="0"/>
                        </a:spcAft>
                      </a:pPr>
                      <a:r>
                        <a:rPr lang="es-AR" sz="1000">
                          <a:latin typeface="Calibri"/>
                          <a:ea typeface="Times New Roman"/>
                          <a:cs typeface="Times New Roman"/>
                        </a:rPr>
                        <a:t>0.83</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2D69B"/>
                    </a:solidFill>
                  </a:tcPr>
                </a:tc>
              </a:tr>
              <a:tr h="191036">
                <a:tc>
                  <a:txBody>
                    <a:bodyPr/>
                    <a:lstStyle/>
                    <a:p>
                      <a:pPr>
                        <a:spcAft>
                          <a:spcPts val="0"/>
                        </a:spcAft>
                      </a:pPr>
                      <a:r>
                        <a:rPr lang="es-AR" sz="1000">
                          <a:latin typeface="Calibri"/>
                          <a:ea typeface="Times New Roman"/>
                          <a:cs typeface="Times New Roman"/>
                        </a:rPr>
                        <a:t>Sunset</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s-AR" sz="1000">
                          <a:latin typeface="Calibri"/>
                          <a:ea typeface="Times New Roman"/>
                          <a:cs typeface="Times New Roman"/>
                        </a:rPr>
                        <a:t>2</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s-AR" sz="1000">
                          <a:latin typeface="Calibri"/>
                          <a:ea typeface="Times New Roman"/>
                          <a:cs typeface="Times New Roman"/>
                        </a:rPr>
                        <a:t>0.87</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s-AR" sz="1000">
                          <a:latin typeface="Calibri"/>
                          <a:ea typeface="Times New Roman"/>
                          <a:cs typeface="Times New Roman"/>
                        </a:rPr>
                        <a:t>0.88</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r h="191036">
                <a:tc>
                  <a:txBody>
                    <a:bodyPr/>
                    <a:lstStyle/>
                    <a:p>
                      <a:pPr>
                        <a:spcAft>
                          <a:spcPts val="0"/>
                        </a:spcAft>
                      </a:pPr>
                      <a:r>
                        <a:rPr lang="es-AR" sz="1000">
                          <a:latin typeface="Calibri"/>
                          <a:ea typeface="Times New Roman"/>
                          <a:cs typeface="Times New Roman"/>
                        </a:rPr>
                        <a:t>Sunset</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s-AR" sz="1000">
                          <a:latin typeface="Calibri"/>
                          <a:ea typeface="Times New Roman"/>
                          <a:cs typeface="Times New Roman"/>
                        </a:rPr>
                        <a:t>3</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s-AR" sz="1000">
                          <a:latin typeface="Calibri"/>
                          <a:ea typeface="Times New Roman"/>
                          <a:cs typeface="Times New Roman"/>
                        </a:rPr>
                        <a:t>0.85</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s-AR" sz="1000">
                          <a:latin typeface="Calibri"/>
                          <a:ea typeface="Times New Roman"/>
                          <a:cs typeface="Times New Roman"/>
                        </a:rPr>
                        <a:t>0.92</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r h="191036">
                <a:tc>
                  <a:txBody>
                    <a:bodyPr/>
                    <a:lstStyle/>
                    <a:p>
                      <a:pPr>
                        <a:spcAft>
                          <a:spcPts val="0"/>
                        </a:spcAft>
                      </a:pPr>
                      <a:r>
                        <a:rPr lang="es-AR" sz="1000">
                          <a:latin typeface="Calibri"/>
                          <a:ea typeface="Times New Roman"/>
                          <a:cs typeface="Times New Roman"/>
                        </a:rPr>
                        <a:t>Sunset</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s-AR" sz="1000">
                          <a:latin typeface="Calibri"/>
                          <a:ea typeface="Times New Roman"/>
                          <a:cs typeface="Times New Roman"/>
                        </a:rPr>
                        <a:t>4</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s-AR" sz="1000">
                          <a:latin typeface="Calibri"/>
                          <a:ea typeface="Times New Roman"/>
                          <a:cs typeface="Times New Roman"/>
                        </a:rPr>
                        <a:t>0.87</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s-AR" sz="1000">
                          <a:latin typeface="Calibri"/>
                          <a:ea typeface="Times New Roman"/>
                          <a:cs typeface="Times New Roman"/>
                        </a:rPr>
                        <a:t>0.88</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r h="191036">
                <a:tc>
                  <a:txBody>
                    <a:bodyPr/>
                    <a:lstStyle/>
                    <a:p>
                      <a:pPr>
                        <a:spcAft>
                          <a:spcPts val="0"/>
                        </a:spcAft>
                      </a:pPr>
                      <a:r>
                        <a:rPr lang="es-AR" sz="1000">
                          <a:latin typeface="Calibri"/>
                          <a:ea typeface="Times New Roman"/>
                          <a:cs typeface="Times New Roman"/>
                        </a:rPr>
                        <a:t>Makapuu</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s-AR" sz="1000">
                          <a:latin typeface="Calibri"/>
                          <a:ea typeface="Times New Roman"/>
                          <a:cs typeface="Times New Roman"/>
                        </a:rPr>
                        <a:t>1</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s-AR" sz="1000">
                          <a:latin typeface="Calibri"/>
                          <a:ea typeface="Times New Roman"/>
                          <a:cs typeface="Times New Roman"/>
                        </a:rPr>
                        <a:t>0.66</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s-AR" sz="1000">
                          <a:latin typeface="Calibri"/>
                          <a:ea typeface="Times New Roman"/>
                          <a:cs typeface="Times New Roman"/>
                        </a:rPr>
                        <a:t>0.52</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r h="191036">
                <a:tc>
                  <a:txBody>
                    <a:bodyPr/>
                    <a:lstStyle/>
                    <a:p>
                      <a:pPr>
                        <a:spcAft>
                          <a:spcPts val="0"/>
                        </a:spcAft>
                      </a:pPr>
                      <a:r>
                        <a:rPr lang="es-AR" sz="1000">
                          <a:latin typeface="Calibri"/>
                          <a:ea typeface="Times New Roman"/>
                          <a:cs typeface="Times New Roman"/>
                        </a:rPr>
                        <a:t>Makapuu</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2D69B"/>
                    </a:solidFill>
                  </a:tcPr>
                </a:tc>
                <a:tc>
                  <a:txBody>
                    <a:bodyPr/>
                    <a:lstStyle/>
                    <a:p>
                      <a:pPr algn="ctr">
                        <a:spcAft>
                          <a:spcPts val="0"/>
                        </a:spcAft>
                      </a:pPr>
                      <a:r>
                        <a:rPr lang="es-AR" sz="1000">
                          <a:latin typeface="Calibri"/>
                          <a:ea typeface="Times New Roman"/>
                          <a:cs typeface="Times New Roman"/>
                        </a:rPr>
                        <a:t>2</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2D69B"/>
                    </a:solidFill>
                  </a:tcPr>
                </a:tc>
                <a:tc>
                  <a:txBody>
                    <a:bodyPr/>
                    <a:lstStyle/>
                    <a:p>
                      <a:pPr algn="ctr">
                        <a:spcAft>
                          <a:spcPts val="0"/>
                        </a:spcAft>
                      </a:pPr>
                      <a:r>
                        <a:rPr lang="es-AR" sz="1000">
                          <a:latin typeface="Calibri"/>
                          <a:ea typeface="Times New Roman"/>
                          <a:cs typeface="Times New Roman"/>
                        </a:rPr>
                        <a:t>0.68</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2D69B"/>
                    </a:solidFill>
                  </a:tcPr>
                </a:tc>
                <a:tc>
                  <a:txBody>
                    <a:bodyPr/>
                    <a:lstStyle/>
                    <a:p>
                      <a:pPr algn="ctr">
                        <a:spcAft>
                          <a:spcPts val="0"/>
                        </a:spcAft>
                      </a:pPr>
                      <a:r>
                        <a:rPr lang="es-AR" sz="1000">
                          <a:latin typeface="Calibri"/>
                          <a:ea typeface="Times New Roman"/>
                          <a:cs typeface="Times New Roman"/>
                        </a:rPr>
                        <a:t>0.50</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2D69B"/>
                    </a:solidFill>
                  </a:tcPr>
                </a:tc>
              </a:tr>
              <a:tr h="191036">
                <a:tc>
                  <a:txBody>
                    <a:bodyPr/>
                    <a:lstStyle/>
                    <a:p>
                      <a:pPr>
                        <a:spcAft>
                          <a:spcPts val="0"/>
                        </a:spcAft>
                      </a:pPr>
                      <a:r>
                        <a:rPr lang="es-AR" sz="1000">
                          <a:latin typeface="Calibri"/>
                          <a:ea typeface="Times New Roman"/>
                          <a:cs typeface="Times New Roman"/>
                        </a:rPr>
                        <a:t>Makapuu</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s-AR" sz="1000">
                          <a:latin typeface="Calibri"/>
                          <a:ea typeface="Times New Roman"/>
                          <a:cs typeface="Times New Roman"/>
                        </a:rPr>
                        <a:t>3</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s-AR" sz="1000">
                          <a:latin typeface="Calibri"/>
                          <a:ea typeface="Times New Roman"/>
                          <a:cs typeface="Times New Roman"/>
                        </a:rPr>
                        <a:t>0.64</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s-AR" sz="1000">
                          <a:latin typeface="Calibri"/>
                          <a:ea typeface="Times New Roman"/>
                          <a:cs typeface="Times New Roman"/>
                        </a:rPr>
                        <a:t>0.52</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r h="191036">
                <a:tc>
                  <a:txBody>
                    <a:bodyPr/>
                    <a:lstStyle/>
                    <a:p>
                      <a:pPr>
                        <a:spcAft>
                          <a:spcPts val="0"/>
                        </a:spcAft>
                      </a:pPr>
                      <a:r>
                        <a:rPr lang="es-AR" sz="1000">
                          <a:latin typeface="Calibri"/>
                          <a:ea typeface="Times New Roman"/>
                          <a:cs typeface="Times New Roman"/>
                        </a:rPr>
                        <a:t>Makapuu</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s-AR" sz="1000">
                          <a:latin typeface="Calibri"/>
                          <a:ea typeface="Times New Roman"/>
                          <a:cs typeface="Times New Roman"/>
                        </a:rPr>
                        <a:t>4</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s-AR" sz="1000">
                          <a:latin typeface="Calibri"/>
                          <a:ea typeface="Times New Roman"/>
                          <a:cs typeface="Times New Roman"/>
                        </a:rPr>
                        <a:t>0.63</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s-AR" sz="1000">
                          <a:latin typeface="Calibri"/>
                          <a:ea typeface="Times New Roman"/>
                          <a:cs typeface="Times New Roman"/>
                        </a:rPr>
                        <a:t>0.53</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r h="191036">
                <a:tc>
                  <a:txBody>
                    <a:bodyPr/>
                    <a:lstStyle/>
                    <a:p>
                      <a:pPr>
                        <a:spcAft>
                          <a:spcPts val="0"/>
                        </a:spcAft>
                      </a:pPr>
                      <a:r>
                        <a:rPr lang="es-AR" sz="1000">
                          <a:latin typeface="Calibri"/>
                          <a:ea typeface="Times New Roman"/>
                          <a:cs typeface="Times New Roman"/>
                        </a:rPr>
                        <a:t>Makaha</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s-AR" sz="1000">
                          <a:latin typeface="Calibri"/>
                          <a:ea typeface="Times New Roman"/>
                          <a:cs typeface="Times New Roman"/>
                        </a:rPr>
                        <a:t>1</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s-AR" sz="1000">
                          <a:latin typeface="Calibri"/>
                          <a:ea typeface="Times New Roman"/>
                          <a:cs typeface="Times New Roman"/>
                        </a:rPr>
                        <a:t>0.82</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s-AR" sz="1000">
                          <a:latin typeface="Calibri"/>
                          <a:ea typeface="Times New Roman"/>
                          <a:cs typeface="Times New Roman"/>
                        </a:rPr>
                        <a:t>0.63</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r h="191036">
                <a:tc>
                  <a:txBody>
                    <a:bodyPr/>
                    <a:lstStyle/>
                    <a:p>
                      <a:pPr>
                        <a:spcAft>
                          <a:spcPts val="0"/>
                        </a:spcAft>
                      </a:pPr>
                      <a:r>
                        <a:rPr lang="es-AR" sz="1000">
                          <a:latin typeface="Calibri"/>
                          <a:ea typeface="Times New Roman"/>
                          <a:cs typeface="Times New Roman"/>
                        </a:rPr>
                        <a:t>Makaha</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s-AR" sz="1000">
                          <a:latin typeface="Calibri"/>
                          <a:ea typeface="Times New Roman"/>
                          <a:cs typeface="Times New Roman"/>
                        </a:rPr>
                        <a:t>2</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s-AR" sz="1000">
                          <a:latin typeface="Calibri"/>
                          <a:ea typeface="Times New Roman"/>
                          <a:cs typeface="Times New Roman"/>
                        </a:rPr>
                        <a:t>0.77</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s-AR" sz="1000">
                          <a:latin typeface="Calibri"/>
                          <a:ea typeface="Times New Roman"/>
                          <a:cs typeface="Times New Roman"/>
                        </a:rPr>
                        <a:t>0.66</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r h="191036">
                <a:tc>
                  <a:txBody>
                    <a:bodyPr/>
                    <a:lstStyle/>
                    <a:p>
                      <a:pPr>
                        <a:spcAft>
                          <a:spcPts val="0"/>
                        </a:spcAft>
                      </a:pPr>
                      <a:r>
                        <a:rPr lang="es-AR" sz="1000">
                          <a:latin typeface="Calibri"/>
                          <a:ea typeface="Times New Roman"/>
                          <a:cs typeface="Times New Roman"/>
                        </a:rPr>
                        <a:t>Makaha</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s-AR" sz="1000">
                          <a:latin typeface="Calibri"/>
                          <a:ea typeface="Times New Roman"/>
                          <a:cs typeface="Times New Roman"/>
                        </a:rPr>
                        <a:t>3</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s-AR" sz="1000">
                          <a:latin typeface="Calibri"/>
                          <a:ea typeface="Times New Roman"/>
                          <a:cs typeface="Times New Roman"/>
                        </a:rPr>
                        <a:t>0.79</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s-AR" sz="1000">
                          <a:latin typeface="Calibri"/>
                          <a:ea typeface="Times New Roman"/>
                          <a:cs typeface="Times New Roman"/>
                        </a:rPr>
                        <a:t>0.65</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r h="179799">
                <a:tc>
                  <a:txBody>
                    <a:bodyPr/>
                    <a:lstStyle/>
                    <a:p>
                      <a:pPr>
                        <a:spcAft>
                          <a:spcPts val="0"/>
                        </a:spcAft>
                      </a:pPr>
                      <a:r>
                        <a:rPr lang="es-AR" sz="1000">
                          <a:latin typeface="Calibri"/>
                          <a:ea typeface="Times New Roman"/>
                          <a:cs typeface="Times New Roman"/>
                        </a:rPr>
                        <a:t>Makaha</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2D69B"/>
                    </a:solidFill>
                  </a:tcPr>
                </a:tc>
                <a:tc>
                  <a:txBody>
                    <a:bodyPr/>
                    <a:lstStyle/>
                    <a:p>
                      <a:pPr algn="ctr">
                        <a:spcAft>
                          <a:spcPts val="0"/>
                        </a:spcAft>
                      </a:pPr>
                      <a:r>
                        <a:rPr lang="es-AR" sz="1000">
                          <a:latin typeface="Calibri"/>
                          <a:ea typeface="Times New Roman"/>
                          <a:cs typeface="Times New Roman"/>
                        </a:rPr>
                        <a:t>4</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2D69B"/>
                    </a:solidFill>
                  </a:tcPr>
                </a:tc>
                <a:tc>
                  <a:txBody>
                    <a:bodyPr/>
                    <a:lstStyle/>
                    <a:p>
                      <a:pPr algn="ctr">
                        <a:spcAft>
                          <a:spcPts val="0"/>
                        </a:spcAft>
                      </a:pPr>
                      <a:r>
                        <a:rPr lang="es-AR" sz="1000">
                          <a:latin typeface="Calibri"/>
                          <a:ea typeface="Times New Roman"/>
                          <a:cs typeface="Times New Roman"/>
                        </a:rPr>
                        <a:t>0.82</a:t>
                      </a:r>
                      <a:endParaRPr lang="es-ES" sz="100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2D69B"/>
                    </a:solidFill>
                  </a:tcPr>
                </a:tc>
                <a:tc>
                  <a:txBody>
                    <a:bodyPr/>
                    <a:lstStyle/>
                    <a:p>
                      <a:pPr algn="ctr">
                        <a:spcAft>
                          <a:spcPts val="0"/>
                        </a:spcAft>
                      </a:pPr>
                      <a:r>
                        <a:rPr lang="es-AR" sz="1000" dirty="0">
                          <a:latin typeface="Calibri"/>
                          <a:ea typeface="Times New Roman"/>
                          <a:cs typeface="Times New Roman"/>
                        </a:rPr>
                        <a:t>0.62</a:t>
                      </a:r>
                      <a:endParaRPr lang="es-ES" sz="1000" dirty="0">
                        <a:latin typeface="Times New Roman"/>
                        <a:ea typeface="Times New Roman"/>
                        <a:cs typeface="Times New Roman"/>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2D69B"/>
                    </a:solidFill>
                  </a:tcPr>
                </a:tc>
              </a:tr>
            </a:tbl>
          </a:graphicData>
        </a:graphic>
      </p:graphicFrame>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US" dirty="0" smtClean="0"/>
              <a:t>Experimentación (4)</a:t>
            </a:r>
            <a:endParaRPr lang="es-ES" dirty="0"/>
          </a:p>
        </p:txBody>
      </p:sp>
      <p:sp>
        <p:nvSpPr>
          <p:cNvPr id="3" name="2 Marcador de contenido"/>
          <p:cNvSpPr>
            <a:spLocks noGrp="1"/>
          </p:cNvSpPr>
          <p:nvPr>
            <p:ph idx="1"/>
          </p:nvPr>
        </p:nvSpPr>
        <p:spPr/>
        <p:txBody>
          <a:bodyPr/>
          <a:lstStyle/>
          <a:p>
            <a:r>
              <a:rPr lang="es-US" dirty="0" smtClean="0">
                <a:latin typeface="+mj-lt"/>
              </a:rPr>
              <a:t>Tamaño del conjunto de entrenamiento</a:t>
            </a:r>
          </a:p>
          <a:p>
            <a:pPr lvl="1"/>
            <a:r>
              <a:rPr lang="es-US" dirty="0" smtClean="0">
                <a:latin typeface="+mj-lt"/>
              </a:rPr>
              <a:t>Se probaron conjuntos desde 5 hasta 2400 instancias.</a:t>
            </a:r>
          </a:p>
          <a:p>
            <a:pPr lvl="1"/>
            <a:r>
              <a:rPr lang="es-US" dirty="0" smtClean="0">
                <a:latin typeface="+mj-lt"/>
              </a:rPr>
              <a:t>Se entrenó un clasificador por cada uno.</a:t>
            </a:r>
          </a:p>
          <a:p>
            <a:pPr lvl="1"/>
            <a:r>
              <a:rPr lang="es-US" dirty="0" smtClean="0">
                <a:latin typeface="+mj-lt"/>
              </a:rPr>
              <a:t>Se evaluó correlación y MAE de cada clasificador. </a:t>
            </a: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US" dirty="0" smtClean="0"/>
              <a:t>Experimentación (5)</a:t>
            </a:r>
            <a:endParaRPr lang="es-ES" dirty="0"/>
          </a:p>
        </p:txBody>
      </p:sp>
      <p:graphicFrame>
        <p:nvGraphicFramePr>
          <p:cNvPr id="4" name="Chart 19"/>
          <p:cNvGraphicFramePr>
            <a:graphicFrameLocks noGrp="1"/>
          </p:cNvGraphicFramePr>
          <p:nvPr>
            <p:ph idx="1"/>
          </p:nvPr>
        </p:nvGraphicFramePr>
        <p:xfrm>
          <a:off x="142844" y="1935163"/>
          <a:ext cx="8786874" cy="2208217"/>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5" name="Chart 20"/>
          <p:cNvGraphicFramePr/>
          <p:nvPr/>
        </p:nvGraphicFramePr>
        <p:xfrm>
          <a:off x="214282" y="4357694"/>
          <a:ext cx="8786874" cy="2139351"/>
        </p:xfrm>
        <a:graphic>
          <a:graphicData uri="http://schemas.openxmlformats.org/drawingml/2006/chart">
            <c:chart xmlns:c="http://schemas.openxmlformats.org/drawingml/2006/chart" xmlns:r="http://schemas.openxmlformats.org/officeDocument/2006/relationships" r:id="rId4"/>
          </a:graphicData>
        </a:graphic>
      </p:graphicFrame>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US" dirty="0" smtClean="0"/>
              <a:t>Experimentación (6)</a:t>
            </a:r>
            <a:endParaRPr lang="es-ES" dirty="0"/>
          </a:p>
        </p:txBody>
      </p:sp>
      <p:sp>
        <p:nvSpPr>
          <p:cNvPr id="3" name="2 Marcador de contenido"/>
          <p:cNvSpPr>
            <a:spLocks noGrp="1"/>
          </p:cNvSpPr>
          <p:nvPr>
            <p:ph idx="1"/>
          </p:nvPr>
        </p:nvSpPr>
        <p:spPr/>
        <p:txBody>
          <a:bodyPr>
            <a:normAutofit lnSpcReduction="10000"/>
          </a:bodyPr>
          <a:lstStyle/>
          <a:p>
            <a:r>
              <a:rPr lang="es-US" dirty="0" smtClean="0">
                <a:latin typeface="+mj-lt"/>
              </a:rPr>
              <a:t>Resultados generales</a:t>
            </a:r>
            <a:endParaRPr lang="es-ES" dirty="0" smtClean="0">
              <a:latin typeface="+mj-lt"/>
            </a:endParaRPr>
          </a:p>
          <a:p>
            <a:pPr lvl="1"/>
            <a:r>
              <a:rPr lang="es-US" dirty="0" smtClean="0">
                <a:latin typeface="+mj-lt"/>
              </a:rPr>
              <a:t>Basados en:</a:t>
            </a:r>
          </a:p>
          <a:p>
            <a:pPr lvl="2"/>
            <a:r>
              <a:rPr lang="es-US" dirty="0" smtClean="0">
                <a:latin typeface="+mj-lt"/>
              </a:rPr>
              <a:t>Olas a estudiar (Oahu - Hawái)</a:t>
            </a:r>
          </a:p>
          <a:p>
            <a:pPr lvl="2"/>
            <a:r>
              <a:rPr lang="es-US" dirty="0" smtClean="0">
                <a:latin typeface="+mj-lt"/>
              </a:rPr>
              <a:t>Algoritmos de aprendizaje de máquina</a:t>
            </a:r>
          </a:p>
          <a:p>
            <a:pPr lvl="2"/>
            <a:r>
              <a:rPr lang="es-US" dirty="0" smtClean="0">
                <a:latin typeface="+mj-lt"/>
              </a:rPr>
              <a:t>Modelos de instancia</a:t>
            </a:r>
          </a:p>
          <a:p>
            <a:pPr lvl="2"/>
            <a:r>
              <a:rPr lang="es-US" dirty="0" smtClean="0">
                <a:latin typeface="+mj-lt"/>
              </a:rPr>
              <a:t>Métricas de evaluación de clasificadores</a:t>
            </a:r>
          </a:p>
          <a:p>
            <a:pPr lvl="2"/>
            <a:r>
              <a:rPr lang="es-US" dirty="0" smtClean="0">
                <a:latin typeface="+mj-lt"/>
              </a:rPr>
              <a:t>GridPoint WW3 óptimo para cada ola</a:t>
            </a:r>
          </a:p>
          <a:p>
            <a:pPr lvl="2"/>
            <a:r>
              <a:rPr lang="es-US" dirty="0" smtClean="0">
                <a:latin typeface="+mj-lt"/>
              </a:rPr>
              <a:t>Tamaño de conjunto de entrenamiento óptimo</a:t>
            </a:r>
          </a:p>
          <a:p>
            <a:pPr lvl="2"/>
            <a:endParaRPr lang="es-US" dirty="0" smtClean="0">
              <a:latin typeface="+mj-lt"/>
            </a:endParaRPr>
          </a:p>
          <a:p>
            <a:pPr lvl="1"/>
            <a:r>
              <a:rPr lang="es-US" dirty="0" smtClean="0">
                <a:latin typeface="+mj-lt"/>
              </a:rPr>
              <a:t>Obtenemos la combinación óptima [</a:t>
            </a:r>
            <a:r>
              <a:rPr lang="es-US" dirty="0" err="1" smtClean="0">
                <a:latin typeface="+mj-lt"/>
              </a:rPr>
              <a:t>alg</a:t>
            </a:r>
            <a:r>
              <a:rPr lang="es-US" dirty="0" smtClean="0">
                <a:latin typeface="+mj-lt"/>
              </a:rPr>
              <a:t>. de aprendizaje de máquina / modelo de instancia]</a:t>
            </a:r>
          </a:p>
          <a:p>
            <a:pPr lvl="2"/>
            <a:endParaRPr lang="es-US" dirty="0" smtClean="0"/>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US" dirty="0" smtClean="0"/>
              <a:t>Experimentación (7)</a:t>
            </a:r>
            <a:endParaRPr lang="es-ES" dirty="0"/>
          </a:p>
        </p:txBody>
      </p:sp>
      <p:sp>
        <p:nvSpPr>
          <p:cNvPr id="3" name="2 Marcador de contenido"/>
          <p:cNvSpPr>
            <a:spLocks noGrp="1"/>
          </p:cNvSpPr>
          <p:nvPr>
            <p:ph idx="1"/>
          </p:nvPr>
        </p:nvSpPr>
        <p:spPr/>
        <p:txBody>
          <a:bodyPr>
            <a:normAutofit lnSpcReduction="10000"/>
          </a:bodyPr>
          <a:lstStyle/>
          <a:p>
            <a:r>
              <a:rPr lang="es-US" dirty="0" smtClean="0">
                <a:latin typeface="+mj-lt"/>
              </a:rPr>
              <a:t>Resultados generales</a:t>
            </a:r>
          </a:p>
          <a:p>
            <a:endParaRPr lang="es-US" dirty="0" smtClean="0">
              <a:latin typeface="+mj-lt"/>
            </a:endParaRPr>
          </a:p>
          <a:p>
            <a:endParaRPr lang="es-US" dirty="0" smtClean="0">
              <a:latin typeface="+mj-lt"/>
            </a:endParaRPr>
          </a:p>
          <a:p>
            <a:endParaRPr lang="es-US" dirty="0" smtClean="0">
              <a:latin typeface="+mj-lt"/>
            </a:endParaRPr>
          </a:p>
          <a:p>
            <a:endParaRPr lang="es-US" dirty="0" smtClean="0">
              <a:latin typeface="+mj-lt"/>
            </a:endParaRPr>
          </a:p>
          <a:p>
            <a:endParaRPr lang="es-US" dirty="0" smtClean="0">
              <a:latin typeface="+mj-lt"/>
            </a:endParaRPr>
          </a:p>
          <a:p>
            <a:endParaRPr lang="es-US" dirty="0" smtClean="0">
              <a:latin typeface="+mj-lt"/>
            </a:endParaRPr>
          </a:p>
          <a:p>
            <a:endParaRPr lang="es-US" dirty="0" smtClean="0">
              <a:latin typeface="+mj-lt"/>
            </a:endParaRPr>
          </a:p>
          <a:p>
            <a:endParaRPr lang="es-US" dirty="0" smtClean="0">
              <a:latin typeface="+mj-lt"/>
            </a:endParaRPr>
          </a:p>
          <a:p>
            <a:r>
              <a:rPr lang="es-US" dirty="0" smtClean="0">
                <a:latin typeface="+mj-lt"/>
              </a:rPr>
              <a:t>Optimo [SVM/WW3Last3DaysStrategy]</a:t>
            </a:r>
          </a:p>
          <a:p>
            <a:endParaRPr lang="es-US" dirty="0" smtClean="0"/>
          </a:p>
          <a:p>
            <a:endParaRPr lang="es-US" dirty="0" smtClean="0"/>
          </a:p>
          <a:p>
            <a:endParaRPr lang="es-US" dirty="0" smtClean="0"/>
          </a:p>
          <a:p>
            <a:endParaRPr lang="es-US" dirty="0" smtClean="0"/>
          </a:p>
          <a:p>
            <a:endParaRPr lang="es-US" dirty="0" smtClean="0"/>
          </a:p>
          <a:p>
            <a:endParaRPr lang="es-US" dirty="0" smtClean="0"/>
          </a:p>
          <a:p>
            <a:pPr>
              <a:buNone/>
            </a:pPr>
            <a:endParaRPr lang="es-ES" dirty="0">
              <a:solidFill>
                <a:schemeClr val="accent6"/>
              </a:solidFill>
            </a:endParaRPr>
          </a:p>
        </p:txBody>
      </p:sp>
      <p:graphicFrame>
        <p:nvGraphicFramePr>
          <p:cNvPr id="22533" name="Object 5"/>
          <p:cNvGraphicFramePr>
            <a:graphicFrameLocks noChangeAspect="1"/>
          </p:cNvGraphicFramePr>
          <p:nvPr/>
        </p:nvGraphicFramePr>
        <p:xfrm>
          <a:off x="571472" y="2377112"/>
          <a:ext cx="7953618" cy="3429024"/>
        </p:xfrm>
        <a:graphic>
          <a:graphicData uri="http://schemas.openxmlformats.org/presentationml/2006/ole">
            <p:oleObj spid="_x0000_s63490" name="Hoja de cálculo" r:id="rId4" imgW="5590137" imgH="2409567" progId="Excel.Sheet.12">
              <p:embed/>
            </p:oleObj>
          </a:graphicData>
        </a:graphic>
      </p:graphicFrame>
      <p:pic>
        <p:nvPicPr>
          <p:cNvPr id="22534" name="Picture 6"/>
          <p:cNvPicPr>
            <a:picLocks noChangeAspect="1" noChangeArrowheads="1"/>
          </p:cNvPicPr>
          <p:nvPr/>
        </p:nvPicPr>
        <p:blipFill>
          <a:blip r:embed="rId5" cstate="print"/>
          <a:srcRect/>
          <a:stretch>
            <a:fillRect/>
          </a:stretch>
        </p:blipFill>
        <p:spPr bwMode="auto">
          <a:xfrm>
            <a:off x="874476" y="5568277"/>
            <a:ext cx="85725" cy="6667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US" dirty="0" smtClean="0"/>
              <a:t>Experimentación (8)</a:t>
            </a:r>
            <a:endParaRPr lang="es-ES" dirty="0"/>
          </a:p>
        </p:txBody>
      </p:sp>
      <p:sp>
        <p:nvSpPr>
          <p:cNvPr id="3" name="2 Marcador de contenido"/>
          <p:cNvSpPr>
            <a:spLocks noGrp="1"/>
          </p:cNvSpPr>
          <p:nvPr>
            <p:ph idx="1"/>
          </p:nvPr>
        </p:nvSpPr>
        <p:spPr/>
        <p:txBody>
          <a:bodyPr/>
          <a:lstStyle/>
          <a:p>
            <a:r>
              <a:rPr lang="es-US" dirty="0" smtClean="0">
                <a:latin typeface="+mj-lt"/>
              </a:rPr>
              <a:t>Resultados detallados para la ola “Makaha”</a:t>
            </a:r>
          </a:p>
        </p:txBody>
      </p:sp>
      <p:graphicFrame>
        <p:nvGraphicFramePr>
          <p:cNvPr id="6" name="5 Tabla"/>
          <p:cNvGraphicFramePr>
            <a:graphicFrameLocks noGrp="1"/>
          </p:cNvGraphicFramePr>
          <p:nvPr/>
        </p:nvGraphicFramePr>
        <p:xfrm>
          <a:off x="857224" y="3214686"/>
          <a:ext cx="3786214" cy="773432"/>
        </p:xfrm>
        <a:graphic>
          <a:graphicData uri="http://schemas.openxmlformats.org/drawingml/2006/table">
            <a:tbl>
              <a:tblPr/>
              <a:tblGrid>
                <a:gridCol w="1920731"/>
                <a:gridCol w="1865483"/>
              </a:tblGrid>
              <a:tr h="285752">
                <a:tc>
                  <a:txBody>
                    <a:bodyPr/>
                    <a:lstStyle/>
                    <a:p>
                      <a:pPr algn="ctr">
                        <a:spcAft>
                          <a:spcPts val="1000"/>
                        </a:spcAft>
                      </a:pPr>
                      <a:r>
                        <a:rPr lang="es-ES" sz="1600" b="1" dirty="0">
                          <a:solidFill>
                            <a:srgbClr val="000000"/>
                          </a:solidFill>
                          <a:latin typeface="Calibri"/>
                          <a:ea typeface="Times New Roman"/>
                          <a:cs typeface="Times New Roman"/>
                        </a:rPr>
                        <a:t>Correlación WW3 / Obs. Visual</a:t>
                      </a:r>
                      <a:endParaRPr lang="es-ES" sz="1600" dirty="0">
                        <a:latin typeface="Times New Roman"/>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pattFill prst="pct10">
                      <a:fgClr>
                        <a:srgbClr val="FFFFFF"/>
                      </a:fgClr>
                      <a:bgClr>
                        <a:srgbClr val="E5E5E5"/>
                      </a:bgClr>
                    </a:pattFill>
                  </a:tcPr>
                </a:tc>
                <a:tc>
                  <a:txBody>
                    <a:bodyPr/>
                    <a:lstStyle/>
                    <a:p>
                      <a:pPr algn="ctr">
                        <a:spcAft>
                          <a:spcPts val="1000"/>
                        </a:spcAft>
                      </a:pPr>
                      <a:r>
                        <a:rPr lang="es-ES" sz="1600" b="1" dirty="0">
                          <a:solidFill>
                            <a:srgbClr val="000000"/>
                          </a:solidFill>
                          <a:latin typeface="Calibri"/>
                          <a:ea typeface="Times New Roman"/>
                          <a:cs typeface="Times New Roman"/>
                        </a:rPr>
                        <a:t>Correlación SVM / </a:t>
                      </a:r>
                      <a:r>
                        <a:rPr lang="es-ES" sz="1600" b="1" dirty="0" err="1">
                          <a:solidFill>
                            <a:srgbClr val="000000"/>
                          </a:solidFill>
                          <a:latin typeface="Calibri"/>
                          <a:ea typeface="Times New Roman"/>
                          <a:cs typeface="Times New Roman"/>
                        </a:rPr>
                        <a:t>Obs</a:t>
                      </a:r>
                      <a:r>
                        <a:rPr lang="es-ES" sz="1600" b="1" dirty="0">
                          <a:solidFill>
                            <a:srgbClr val="000000"/>
                          </a:solidFill>
                          <a:latin typeface="Calibri"/>
                          <a:ea typeface="Times New Roman"/>
                          <a:cs typeface="Times New Roman"/>
                        </a:rPr>
                        <a:t>. Visual</a:t>
                      </a:r>
                      <a:endParaRPr lang="es-ES" sz="1600" dirty="0">
                        <a:latin typeface="Times New Roman"/>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pattFill prst="pct10">
                      <a:fgClr>
                        <a:srgbClr val="FFFFFF"/>
                      </a:fgClr>
                      <a:bgClr>
                        <a:srgbClr val="E5E5E5"/>
                      </a:bgClr>
                    </a:pattFill>
                  </a:tcPr>
                </a:tc>
              </a:tr>
              <a:tr h="285752">
                <a:tc>
                  <a:txBody>
                    <a:bodyPr/>
                    <a:lstStyle/>
                    <a:p>
                      <a:pPr algn="ctr">
                        <a:spcAft>
                          <a:spcPts val="1000"/>
                        </a:spcAft>
                      </a:pPr>
                      <a:r>
                        <a:rPr lang="es-ES" sz="1600" dirty="0" smtClean="0">
                          <a:solidFill>
                            <a:srgbClr val="000000"/>
                          </a:solidFill>
                          <a:latin typeface="Calibri"/>
                          <a:ea typeface="Times New Roman"/>
                          <a:cs typeface="Times New Roman"/>
                        </a:rPr>
                        <a:t>66%</a:t>
                      </a:r>
                      <a:endParaRPr lang="es-ES" sz="1600" dirty="0">
                        <a:latin typeface="Times New Roman"/>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1000"/>
                        </a:spcAft>
                      </a:pPr>
                      <a:r>
                        <a:rPr lang="es-ES" sz="1600" dirty="0" smtClean="0">
                          <a:solidFill>
                            <a:srgbClr val="000000"/>
                          </a:solidFill>
                          <a:latin typeface="Calibri"/>
                          <a:ea typeface="Times New Roman"/>
                          <a:cs typeface="Times New Roman"/>
                        </a:rPr>
                        <a:t>82%</a:t>
                      </a:r>
                      <a:endParaRPr lang="es-ES" sz="1600" dirty="0">
                        <a:latin typeface="Times New Roman"/>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graphicFrame>
        <p:nvGraphicFramePr>
          <p:cNvPr id="7" name="6 Tabla"/>
          <p:cNvGraphicFramePr>
            <a:graphicFrameLocks noGrp="1"/>
          </p:cNvGraphicFramePr>
          <p:nvPr/>
        </p:nvGraphicFramePr>
        <p:xfrm>
          <a:off x="857224" y="4929198"/>
          <a:ext cx="3786214" cy="792852"/>
        </p:xfrm>
        <a:graphic>
          <a:graphicData uri="http://schemas.openxmlformats.org/drawingml/2006/table">
            <a:tbl>
              <a:tblPr/>
              <a:tblGrid>
                <a:gridCol w="1928826"/>
                <a:gridCol w="1857388"/>
              </a:tblGrid>
              <a:tr h="480646">
                <a:tc>
                  <a:txBody>
                    <a:bodyPr/>
                    <a:lstStyle/>
                    <a:p>
                      <a:pPr algn="ctr">
                        <a:spcAft>
                          <a:spcPts val="1000"/>
                        </a:spcAft>
                      </a:pPr>
                      <a:r>
                        <a:rPr lang="es-ES" sz="1600" b="1" dirty="0">
                          <a:solidFill>
                            <a:srgbClr val="000000"/>
                          </a:solidFill>
                          <a:latin typeface="Calibri"/>
                          <a:ea typeface="Times New Roman"/>
                          <a:cs typeface="Times New Roman"/>
                        </a:rPr>
                        <a:t>MAE WW3 / Obs. Visual</a:t>
                      </a:r>
                      <a:endParaRPr lang="es-ES" sz="1600" dirty="0">
                        <a:latin typeface="Times New Roman"/>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pattFill prst="pct10">
                      <a:fgClr>
                        <a:srgbClr val="FFFFFF"/>
                      </a:fgClr>
                      <a:bgClr>
                        <a:srgbClr val="E5E5E5"/>
                      </a:bgClr>
                    </a:pattFill>
                  </a:tcPr>
                </a:tc>
                <a:tc>
                  <a:txBody>
                    <a:bodyPr/>
                    <a:lstStyle/>
                    <a:p>
                      <a:pPr algn="ctr">
                        <a:spcAft>
                          <a:spcPts val="1000"/>
                        </a:spcAft>
                      </a:pPr>
                      <a:r>
                        <a:rPr lang="es-ES" sz="1600" b="1" dirty="0">
                          <a:solidFill>
                            <a:srgbClr val="000000"/>
                          </a:solidFill>
                          <a:latin typeface="Calibri"/>
                          <a:ea typeface="Times New Roman"/>
                          <a:cs typeface="Times New Roman"/>
                        </a:rPr>
                        <a:t>MAE SVM / Obs. Visual</a:t>
                      </a:r>
                      <a:endParaRPr lang="es-ES" sz="1600" dirty="0">
                        <a:latin typeface="Times New Roman"/>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pattFill prst="pct10">
                      <a:fgClr>
                        <a:srgbClr val="FFFFFF"/>
                      </a:fgClr>
                      <a:bgClr>
                        <a:srgbClr val="E5E5E5"/>
                      </a:bgClr>
                    </a:pattFill>
                  </a:tcPr>
                </a:tc>
              </a:tr>
              <a:tr h="305172">
                <a:tc>
                  <a:txBody>
                    <a:bodyPr/>
                    <a:lstStyle/>
                    <a:p>
                      <a:pPr algn="ctr">
                        <a:spcAft>
                          <a:spcPts val="1000"/>
                        </a:spcAft>
                      </a:pPr>
                      <a:r>
                        <a:rPr lang="es-ES" sz="1600" dirty="0" smtClean="0">
                          <a:solidFill>
                            <a:srgbClr val="000000"/>
                          </a:solidFill>
                          <a:latin typeface="Calibri"/>
                          <a:ea typeface="Times New Roman"/>
                          <a:cs typeface="Times New Roman"/>
                        </a:rPr>
                        <a:t>0.96 </a:t>
                      </a:r>
                      <a:r>
                        <a:rPr lang="es-ES" sz="1600" dirty="0">
                          <a:solidFill>
                            <a:srgbClr val="000000"/>
                          </a:solidFill>
                          <a:latin typeface="Calibri"/>
                          <a:ea typeface="Times New Roman"/>
                          <a:cs typeface="Times New Roman"/>
                        </a:rPr>
                        <a:t>mts</a:t>
                      </a:r>
                      <a:endParaRPr lang="es-ES" sz="1600" dirty="0">
                        <a:latin typeface="Times New Roman"/>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1000"/>
                        </a:spcAft>
                      </a:pPr>
                      <a:r>
                        <a:rPr lang="es-ES" sz="1600" dirty="0" smtClean="0">
                          <a:solidFill>
                            <a:srgbClr val="000000"/>
                          </a:solidFill>
                          <a:latin typeface="Calibri"/>
                          <a:ea typeface="Times New Roman"/>
                          <a:cs typeface="Times New Roman"/>
                        </a:rPr>
                        <a:t>0.61mts</a:t>
                      </a:r>
                      <a:endParaRPr lang="es-ES" sz="1600" dirty="0">
                        <a:latin typeface="Times New Roman"/>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pic>
        <p:nvPicPr>
          <p:cNvPr id="8" name="7 Imagen"/>
          <p:cNvPicPr/>
          <p:nvPr/>
        </p:nvPicPr>
        <p:blipFill>
          <a:blip r:embed="rId3" cstate="print"/>
          <a:srcRect/>
          <a:stretch>
            <a:fillRect/>
          </a:stretch>
        </p:blipFill>
        <p:spPr bwMode="auto">
          <a:xfrm>
            <a:off x="4695488" y="3000372"/>
            <a:ext cx="4448512" cy="29908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US" dirty="0" smtClean="0"/>
              <a:t>Experimentación (9)</a:t>
            </a:r>
            <a:endParaRPr lang="es-ES" dirty="0"/>
          </a:p>
        </p:txBody>
      </p:sp>
      <p:graphicFrame>
        <p:nvGraphicFramePr>
          <p:cNvPr id="8" name="Chart 6"/>
          <p:cNvGraphicFramePr/>
          <p:nvPr/>
        </p:nvGraphicFramePr>
        <p:xfrm>
          <a:off x="142844" y="1857364"/>
          <a:ext cx="8858312" cy="2357454"/>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9" name="Chart 8"/>
          <p:cNvGraphicFramePr/>
          <p:nvPr/>
        </p:nvGraphicFramePr>
        <p:xfrm>
          <a:off x="142844" y="4214818"/>
          <a:ext cx="8858312" cy="2490791"/>
        </p:xfrm>
        <a:graphic>
          <a:graphicData uri="http://schemas.openxmlformats.org/drawingml/2006/chart">
            <c:chart xmlns:c="http://schemas.openxmlformats.org/drawingml/2006/chart" xmlns:r="http://schemas.openxmlformats.org/officeDocument/2006/relationships" r:id="rId3"/>
          </a:graphicData>
        </a:graphic>
      </p:graphicFrame>
      <p:pic>
        <p:nvPicPr>
          <p:cNvPr id="38914" name="Picture 2"/>
          <p:cNvPicPr>
            <a:picLocks noChangeAspect="1" noChangeArrowheads="1"/>
          </p:cNvPicPr>
          <p:nvPr/>
        </p:nvPicPr>
        <p:blipFill>
          <a:blip r:embed="rId4" cstate="print"/>
          <a:srcRect/>
          <a:stretch>
            <a:fillRect/>
          </a:stretch>
        </p:blipFill>
        <p:spPr bwMode="auto">
          <a:xfrm>
            <a:off x="5729522" y="4519176"/>
            <a:ext cx="2305050" cy="1238250"/>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9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6" presetClass="emph" presetSubtype="0" fill="hold" nodeType="clickEffect">
                                  <p:stCondLst>
                                    <p:cond delay="0"/>
                                  </p:stCondLst>
                                  <p:childTnLst>
                                    <p:animScale>
                                      <p:cBhvr>
                                        <p:cTn id="10" dur="2000" fill="hold"/>
                                        <p:tgtEl>
                                          <p:spTgt spid="38914"/>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US" dirty="0" smtClean="0"/>
              <a:t>Experimentación (10)</a:t>
            </a:r>
            <a:endParaRPr lang="es-ES" dirty="0"/>
          </a:p>
        </p:txBody>
      </p:sp>
      <p:graphicFrame>
        <p:nvGraphicFramePr>
          <p:cNvPr id="7" name="Chart 13"/>
          <p:cNvGraphicFramePr/>
          <p:nvPr/>
        </p:nvGraphicFramePr>
        <p:xfrm>
          <a:off x="1" y="1785926"/>
          <a:ext cx="4572000" cy="5072074"/>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8" name="Chart 12"/>
          <p:cNvGraphicFramePr/>
          <p:nvPr/>
        </p:nvGraphicFramePr>
        <p:xfrm>
          <a:off x="4500562" y="1785926"/>
          <a:ext cx="4643438" cy="5072074"/>
        </p:xfrm>
        <a:graphic>
          <a:graphicData uri="http://schemas.openxmlformats.org/drawingml/2006/chart">
            <c:chart xmlns:c="http://schemas.openxmlformats.org/drawingml/2006/chart" xmlns:r="http://schemas.openxmlformats.org/officeDocument/2006/relationships" r:id="rId4"/>
          </a:graphicData>
        </a:graphic>
      </p:graphicFrame>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4366" y="785794"/>
            <a:ext cx="8229600" cy="642934"/>
          </a:xfrm>
        </p:spPr>
        <p:txBody>
          <a:bodyPr>
            <a:normAutofit fontScale="90000"/>
          </a:bodyPr>
          <a:lstStyle/>
          <a:p>
            <a:r>
              <a:rPr lang="es-ES_tradnl" dirty="0" smtClean="0"/>
              <a:t/>
            </a:r>
            <a:br>
              <a:rPr lang="es-ES_tradnl" dirty="0" smtClean="0"/>
            </a:br>
            <a:r>
              <a:rPr lang="es-ES_tradnl" dirty="0" smtClean="0"/>
              <a:t/>
            </a:r>
            <a:br>
              <a:rPr lang="es-ES_tradnl" dirty="0" smtClean="0"/>
            </a:br>
            <a:r>
              <a:rPr lang="es-ES_tradnl" dirty="0" smtClean="0"/>
              <a:t>Contexto(2)</a:t>
            </a:r>
            <a:endParaRPr lang="es-AR" dirty="0"/>
          </a:p>
        </p:txBody>
      </p:sp>
      <p:pic>
        <p:nvPicPr>
          <p:cNvPr id="4" name="Picture 3" descr="wave parts ES.jpg"/>
          <p:cNvPicPr>
            <a:picLocks noChangeAspect="1"/>
          </p:cNvPicPr>
          <p:nvPr/>
        </p:nvPicPr>
        <p:blipFill>
          <a:blip r:embed="rId3" cstate="print"/>
          <a:stretch>
            <a:fillRect/>
          </a:stretch>
        </p:blipFill>
        <p:spPr>
          <a:xfrm>
            <a:off x="928662" y="2071678"/>
            <a:ext cx="7286676" cy="3500462"/>
          </a:xfrm>
          <a:prstGeom prst="rect">
            <a:avLst/>
          </a:prstGeom>
        </p:spPr>
      </p:pic>
      <p:sp>
        <p:nvSpPr>
          <p:cNvPr id="5" name="TextBox 4"/>
          <p:cNvSpPr txBox="1"/>
          <p:nvPr/>
        </p:nvSpPr>
        <p:spPr>
          <a:xfrm>
            <a:off x="857224" y="1500174"/>
            <a:ext cx="3500462" cy="461665"/>
          </a:xfrm>
          <a:prstGeom prst="rect">
            <a:avLst/>
          </a:prstGeom>
          <a:noFill/>
        </p:spPr>
        <p:txBody>
          <a:bodyPr wrap="square" rtlCol="0">
            <a:spAutoFit/>
          </a:bodyPr>
          <a:lstStyle/>
          <a:p>
            <a:r>
              <a:rPr lang="en-US" sz="2400" dirty="0" err="1" smtClean="0"/>
              <a:t>Parametros</a:t>
            </a:r>
            <a:r>
              <a:rPr lang="en-US" sz="2400" dirty="0" smtClean="0"/>
              <a:t> de </a:t>
            </a:r>
            <a:r>
              <a:rPr lang="en-US" sz="2400" dirty="0" err="1" smtClean="0"/>
              <a:t>ola</a:t>
            </a:r>
            <a:endParaRPr lang="es-AR" sz="2400" dirty="0"/>
          </a:p>
        </p:txBody>
      </p:sp>
    </p:spTree>
  </p:cSld>
  <p:clrMapOvr>
    <a:masterClrMapping/>
  </p:clrMapOvr>
  <p:transition advTm="930"/>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US" dirty="0" smtClean="0"/>
              <a:t>Experimentación (11)</a:t>
            </a:r>
            <a:endParaRPr lang="es-ES" dirty="0"/>
          </a:p>
        </p:txBody>
      </p:sp>
      <p:sp>
        <p:nvSpPr>
          <p:cNvPr id="3" name="2 Marcador de contenido"/>
          <p:cNvSpPr>
            <a:spLocks noGrp="1"/>
          </p:cNvSpPr>
          <p:nvPr>
            <p:ph idx="1"/>
          </p:nvPr>
        </p:nvSpPr>
        <p:spPr>
          <a:xfrm>
            <a:off x="457200" y="1935480"/>
            <a:ext cx="8229600" cy="493388"/>
          </a:xfrm>
        </p:spPr>
        <p:txBody>
          <a:bodyPr/>
          <a:lstStyle/>
          <a:p>
            <a:r>
              <a:rPr lang="es-US" dirty="0" smtClean="0">
                <a:latin typeface="+mj-lt"/>
              </a:rPr>
              <a:t>Resultados detallados para todas las pruebas</a:t>
            </a:r>
            <a:endParaRPr lang="es-ES" dirty="0">
              <a:latin typeface="+mj-lt"/>
            </a:endParaRPr>
          </a:p>
        </p:txBody>
      </p:sp>
      <p:graphicFrame>
        <p:nvGraphicFramePr>
          <p:cNvPr id="4" name="1 Gráfico"/>
          <p:cNvGraphicFramePr/>
          <p:nvPr/>
        </p:nvGraphicFramePr>
        <p:xfrm>
          <a:off x="142844" y="2928934"/>
          <a:ext cx="4357718" cy="3286148"/>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5" name="6 Gráfico"/>
          <p:cNvGraphicFramePr/>
          <p:nvPr/>
        </p:nvGraphicFramePr>
        <p:xfrm>
          <a:off x="4786314" y="2928934"/>
          <a:ext cx="4214842" cy="3286148"/>
        </p:xfrm>
        <a:graphic>
          <a:graphicData uri="http://schemas.openxmlformats.org/drawingml/2006/chart">
            <c:chart xmlns:c="http://schemas.openxmlformats.org/drawingml/2006/chart" xmlns:r="http://schemas.openxmlformats.org/officeDocument/2006/relationships" r:id="rId3"/>
          </a:graphicData>
        </a:graphic>
      </p:graphicFrame>
      <p:sp>
        <p:nvSpPr>
          <p:cNvPr id="7" name="6 CuadroTexto"/>
          <p:cNvSpPr txBox="1"/>
          <p:nvPr/>
        </p:nvSpPr>
        <p:spPr>
          <a:xfrm>
            <a:off x="1714480" y="2571744"/>
            <a:ext cx="1260473" cy="369332"/>
          </a:xfrm>
          <a:prstGeom prst="rect">
            <a:avLst/>
          </a:prstGeom>
          <a:noFill/>
        </p:spPr>
        <p:txBody>
          <a:bodyPr wrap="none" rtlCol="0">
            <a:spAutoFit/>
          </a:bodyPr>
          <a:lstStyle/>
          <a:p>
            <a:r>
              <a:rPr lang="es-US" dirty="0" smtClean="0">
                <a:latin typeface="+mj-lt"/>
              </a:rPr>
              <a:t>Correlación</a:t>
            </a:r>
            <a:endParaRPr lang="es-ES" dirty="0">
              <a:latin typeface="+mj-lt"/>
            </a:endParaRPr>
          </a:p>
        </p:txBody>
      </p:sp>
      <p:sp>
        <p:nvSpPr>
          <p:cNvPr id="9" name="8 CuadroTexto"/>
          <p:cNvSpPr txBox="1"/>
          <p:nvPr/>
        </p:nvSpPr>
        <p:spPr>
          <a:xfrm>
            <a:off x="5429256" y="2571744"/>
            <a:ext cx="2808076" cy="369332"/>
          </a:xfrm>
          <a:prstGeom prst="rect">
            <a:avLst/>
          </a:prstGeom>
          <a:noFill/>
        </p:spPr>
        <p:txBody>
          <a:bodyPr wrap="none" rtlCol="0">
            <a:spAutoFit/>
          </a:bodyPr>
          <a:lstStyle/>
          <a:p>
            <a:r>
              <a:rPr lang="es-US" dirty="0" smtClean="0">
                <a:latin typeface="+mj-lt"/>
              </a:rPr>
              <a:t>Error absoluto medio (MAE)</a:t>
            </a:r>
            <a:endParaRPr lang="es-ES" dirty="0">
              <a:latin typeface="+mj-lt"/>
            </a:endParaRP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s-AR" dirty="0"/>
          </a:p>
        </p:txBody>
      </p:sp>
      <p:sp>
        <p:nvSpPr>
          <p:cNvPr id="3" name="Content Placeholder 2"/>
          <p:cNvSpPr>
            <a:spLocks noGrp="1"/>
          </p:cNvSpPr>
          <p:nvPr>
            <p:ph idx="1"/>
          </p:nvPr>
        </p:nvSpPr>
        <p:spPr/>
        <p:txBody>
          <a:bodyPr/>
          <a:lstStyle/>
          <a:p>
            <a:r>
              <a:rPr lang="en-US" dirty="0" err="1" smtClean="0"/>
              <a:t>Contexto</a:t>
            </a:r>
            <a:endParaRPr lang="en-US" dirty="0" smtClean="0"/>
          </a:p>
          <a:p>
            <a:r>
              <a:rPr lang="en-US" dirty="0" err="1" smtClean="0"/>
              <a:t>Problematica</a:t>
            </a:r>
            <a:endParaRPr lang="en-US" dirty="0" smtClean="0"/>
          </a:p>
          <a:p>
            <a:r>
              <a:rPr lang="en-US" dirty="0" err="1" smtClean="0"/>
              <a:t>Aprendizaje</a:t>
            </a:r>
            <a:r>
              <a:rPr lang="en-US" dirty="0" smtClean="0"/>
              <a:t> de </a:t>
            </a:r>
            <a:r>
              <a:rPr lang="en-US" dirty="0" err="1" smtClean="0"/>
              <a:t>máquina</a:t>
            </a:r>
            <a:endParaRPr lang="en-US" dirty="0" smtClean="0"/>
          </a:p>
          <a:p>
            <a:r>
              <a:rPr lang="en-US" dirty="0" err="1" smtClean="0"/>
              <a:t>Propuesta</a:t>
            </a:r>
            <a:endParaRPr lang="en-US" dirty="0" smtClean="0"/>
          </a:p>
          <a:p>
            <a:r>
              <a:rPr lang="en-US" dirty="0" err="1" smtClean="0"/>
              <a:t>Caso</a:t>
            </a:r>
            <a:r>
              <a:rPr lang="en-US" dirty="0" smtClean="0"/>
              <a:t> de </a:t>
            </a:r>
            <a:r>
              <a:rPr lang="en-US" dirty="0" err="1" smtClean="0"/>
              <a:t>estudio</a:t>
            </a:r>
            <a:endParaRPr lang="en-US" dirty="0" smtClean="0"/>
          </a:p>
          <a:p>
            <a:r>
              <a:rPr lang="en-US" dirty="0" err="1" smtClean="0"/>
              <a:t>Experimentacion</a:t>
            </a:r>
            <a:endParaRPr lang="en-US" dirty="0" smtClean="0"/>
          </a:p>
          <a:p>
            <a:r>
              <a:rPr lang="en-US" dirty="0" smtClean="0">
                <a:solidFill>
                  <a:schemeClr val="accent1">
                    <a:lumMod val="75000"/>
                  </a:schemeClr>
                </a:solidFill>
              </a:rPr>
              <a:t>Surf-Forecaster</a:t>
            </a:r>
          </a:p>
          <a:p>
            <a:r>
              <a:rPr lang="en-US" dirty="0" err="1" smtClean="0"/>
              <a:t>Conclusiones</a:t>
            </a:r>
            <a:endParaRPr lang="en-US" dirty="0" smtClean="0"/>
          </a:p>
          <a:p>
            <a:endParaRPr lang="en-US" dirty="0" smtClean="0"/>
          </a:p>
          <a:p>
            <a:endParaRPr lang="es-AR" dirty="0"/>
          </a:p>
        </p:txBody>
      </p:sp>
      <p:pic>
        <p:nvPicPr>
          <p:cNvPr id="4" name="Picture 1"/>
          <p:cNvPicPr>
            <a:picLocks noChangeAspect="1" noChangeArrowheads="1"/>
          </p:cNvPicPr>
          <p:nvPr/>
        </p:nvPicPr>
        <p:blipFill>
          <a:blip r:embed="rId3" cstate="print"/>
          <a:srcRect/>
          <a:stretch>
            <a:fillRect/>
          </a:stretch>
        </p:blipFill>
        <p:spPr bwMode="auto">
          <a:xfrm>
            <a:off x="7810500" y="4772025"/>
            <a:ext cx="1333500" cy="2085975"/>
          </a:xfrm>
          <a:prstGeom prst="rect">
            <a:avLst/>
          </a:prstGeom>
          <a:noFill/>
          <a:ln w="9525">
            <a:noFill/>
            <a:miter lim="800000"/>
            <a:headEnd/>
            <a:tailEnd/>
          </a:ln>
          <a:effectLst/>
        </p:spPr>
      </p:pic>
    </p:spTree>
  </p:cSld>
  <p:clrMapOvr>
    <a:masterClrMapping/>
  </p:clrMapOvr>
  <p:transition advTm="1501"/>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US" dirty="0" smtClean="0"/>
              <a:t>Surf-Forecaster (1)</a:t>
            </a:r>
            <a:endParaRPr lang="es-ES" dirty="0"/>
          </a:p>
        </p:txBody>
      </p:sp>
      <p:sp>
        <p:nvSpPr>
          <p:cNvPr id="3" name="2 Marcador de contenido"/>
          <p:cNvSpPr>
            <a:spLocks noGrp="1"/>
          </p:cNvSpPr>
          <p:nvPr>
            <p:ph idx="1"/>
          </p:nvPr>
        </p:nvSpPr>
        <p:spPr/>
        <p:txBody>
          <a:bodyPr/>
          <a:lstStyle/>
          <a:p>
            <a:r>
              <a:rPr lang="es-US" dirty="0" smtClean="0">
                <a:latin typeface="+mj-lt"/>
              </a:rPr>
              <a:t>Características:</a:t>
            </a:r>
          </a:p>
          <a:p>
            <a:pPr lvl="1"/>
            <a:r>
              <a:rPr lang="es-US" dirty="0" smtClean="0">
                <a:latin typeface="+mj-lt"/>
              </a:rPr>
              <a:t>Sistema web para el pronóstico de olas.</a:t>
            </a:r>
          </a:p>
          <a:p>
            <a:pPr lvl="1"/>
            <a:r>
              <a:rPr lang="es-US" dirty="0" smtClean="0">
                <a:latin typeface="+mj-lt"/>
              </a:rPr>
              <a:t>Logra pronosticar olas de todo el mundo.</a:t>
            </a:r>
          </a:p>
          <a:p>
            <a:pPr lvl="1"/>
            <a:r>
              <a:rPr lang="es-US" dirty="0" smtClean="0">
                <a:latin typeface="+mj-lt"/>
              </a:rPr>
              <a:t>Utiliza como entrada pronósticos de WAVEWATCH III.</a:t>
            </a:r>
          </a:p>
          <a:p>
            <a:pPr lvl="1"/>
            <a:r>
              <a:rPr lang="es-US" dirty="0" smtClean="0">
                <a:latin typeface="+mj-lt"/>
              </a:rPr>
              <a:t>Ofrece un comparador de olas.</a:t>
            </a:r>
          </a:p>
          <a:p>
            <a:pPr lvl="1"/>
            <a:r>
              <a:rPr lang="es-US" dirty="0" smtClean="0">
                <a:latin typeface="+mj-lt"/>
              </a:rPr>
              <a:t>Usuarios registrados pueden persistir sus propias olas.</a:t>
            </a:r>
          </a:p>
          <a:p>
            <a:endParaRPr lang="es-US" dirty="0" smtClean="0">
              <a:latin typeface="+mj-lt"/>
            </a:endParaRPr>
          </a:p>
          <a:p>
            <a:r>
              <a:rPr lang="es-US" dirty="0" smtClean="0">
                <a:latin typeface="+mj-lt"/>
              </a:rPr>
              <a:t>¿Qué lo diferencia de otros pronosticadores existentes?</a:t>
            </a:r>
          </a:p>
          <a:p>
            <a:r>
              <a:rPr lang="es-US" dirty="0" smtClean="0">
                <a:latin typeface="+mj-lt"/>
              </a:rPr>
              <a:t>¿Cómo logra pronosticar Surf-Forecaster?</a:t>
            </a:r>
          </a:p>
        </p:txBody>
      </p:sp>
      <p:pic>
        <p:nvPicPr>
          <p:cNvPr id="57346" name="Picture 2"/>
          <p:cNvPicPr>
            <a:picLocks noChangeAspect="1" noChangeArrowheads="1"/>
          </p:cNvPicPr>
          <p:nvPr/>
        </p:nvPicPr>
        <p:blipFill>
          <a:blip r:embed="rId2" cstate="print"/>
          <a:srcRect/>
          <a:stretch>
            <a:fillRect/>
          </a:stretch>
        </p:blipFill>
        <p:spPr bwMode="auto">
          <a:xfrm>
            <a:off x="6786578" y="1714488"/>
            <a:ext cx="2033577" cy="1600192"/>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US" dirty="0" smtClean="0"/>
              <a:t>Surf-Forecaster(2)</a:t>
            </a:r>
            <a:endParaRPr lang="es-ES" dirty="0"/>
          </a:p>
        </p:txBody>
      </p:sp>
      <p:sp>
        <p:nvSpPr>
          <p:cNvPr id="3" name="2 Marcador de contenido"/>
          <p:cNvSpPr>
            <a:spLocks noGrp="1"/>
          </p:cNvSpPr>
          <p:nvPr>
            <p:ph idx="1"/>
          </p:nvPr>
        </p:nvSpPr>
        <p:spPr>
          <a:xfrm>
            <a:off x="457200" y="1935480"/>
            <a:ext cx="8258204" cy="707702"/>
          </a:xfrm>
        </p:spPr>
        <p:txBody>
          <a:bodyPr/>
          <a:lstStyle/>
          <a:p>
            <a:r>
              <a:rPr lang="es-US" dirty="0" smtClean="0">
                <a:latin typeface="+mj-lt"/>
              </a:rPr>
              <a:t>Arquitectura del sistema</a:t>
            </a:r>
            <a:endParaRPr lang="es-ES" dirty="0">
              <a:latin typeface="+mj-lt"/>
            </a:endParaRPr>
          </a:p>
        </p:txBody>
      </p:sp>
      <p:pic>
        <p:nvPicPr>
          <p:cNvPr id="55309" name="Picture 13"/>
          <p:cNvPicPr>
            <a:picLocks noChangeAspect="1" noChangeArrowheads="1"/>
          </p:cNvPicPr>
          <p:nvPr/>
        </p:nvPicPr>
        <p:blipFill>
          <a:blip r:embed="rId2" cstate="print"/>
          <a:srcRect/>
          <a:stretch>
            <a:fillRect/>
          </a:stretch>
        </p:blipFill>
        <p:spPr bwMode="auto">
          <a:xfrm>
            <a:off x="700097" y="2500306"/>
            <a:ext cx="2266950" cy="1524000"/>
          </a:xfrm>
          <a:prstGeom prst="rect">
            <a:avLst/>
          </a:prstGeom>
          <a:noFill/>
          <a:ln w="9525">
            <a:noFill/>
            <a:miter lim="800000"/>
            <a:headEnd/>
            <a:tailEnd/>
          </a:ln>
          <a:effectLst/>
        </p:spPr>
      </p:pic>
      <p:pic>
        <p:nvPicPr>
          <p:cNvPr id="55310" name="Picture 14"/>
          <p:cNvPicPr>
            <a:picLocks noChangeAspect="1" noChangeArrowheads="1"/>
          </p:cNvPicPr>
          <p:nvPr/>
        </p:nvPicPr>
        <p:blipFill>
          <a:blip r:embed="rId3" cstate="print"/>
          <a:srcRect/>
          <a:stretch>
            <a:fillRect/>
          </a:stretch>
        </p:blipFill>
        <p:spPr bwMode="auto">
          <a:xfrm>
            <a:off x="695098" y="2500306"/>
            <a:ext cx="2266950" cy="4086225"/>
          </a:xfrm>
          <a:prstGeom prst="rect">
            <a:avLst/>
          </a:prstGeom>
          <a:noFill/>
          <a:ln w="9525">
            <a:noFill/>
            <a:miter lim="800000"/>
            <a:headEnd/>
            <a:tailEnd/>
          </a:ln>
          <a:effectLst/>
        </p:spPr>
      </p:pic>
      <p:pic>
        <p:nvPicPr>
          <p:cNvPr id="55311" name="Picture 15"/>
          <p:cNvPicPr>
            <a:picLocks noChangeAspect="1" noChangeArrowheads="1"/>
          </p:cNvPicPr>
          <p:nvPr/>
        </p:nvPicPr>
        <p:blipFill>
          <a:blip r:embed="rId4" cstate="print"/>
          <a:srcRect/>
          <a:stretch>
            <a:fillRect/>
          </a:stretch>
        </p:blipFill>
        <p:spPr bwMode="auto">
          <a:xfrm>
            <a:off x="1914543" y="2500306"/>
            <a:ext cx="5229225" cy="4086225"/>
          </a:xfrm>
          <a:prstGeom prst="rect">
            <a:avLst/>
          </a:prstGeom>
          <a:noFill/>
          <a:ln w="9525">
            <a:noFill/>
            <a:miter lim="800000"/>
            <a:headEnd/>
            <a:tailEnd/>
          </a:ln>
          <a:effectLst/>
        </p:spPr>
      </p:pic>
      <p:cxnSp>
        <p:nvCxnSpPr>
          <p:cNvPr id="27" name="26 Conector recto de flecha"/>
          <p:cNvCxnSpPr/>
          <p:nvPr/>
        </p:nvCxnSpPr>
        <p:spPr>
          <a:xfrm>
            <a:off x="2714612" y="3357562"/>
            <a:ext cx="857256" cy="214314"/>
          </a:xfrm>
          <a:prstGeom prst="straightConnector1">
            <a:avLst/>
          </a:prstGeom>
          <a:ln w="28575">
            <a:headEnd type="triangle" w="med" len="med"/>
            <a:tailEnd type="triangle" w="med" len="med"/>
          </a:ln>
        </p:spPr>
        <p:style>
          <a:lnRef idx="1">
            <a:schemeClr val="dk1"/>
          </a:lnRef>
          <a:fillRef idx="0">
            <a:schemeClr val="dk1"/>
          </a:fillRef>
          <a:effectRef idx="0">
            <a:schemeClr val="dk1"/>
          </a:effectRef>
          <a:fontRef idx="minor">
            <a:schemeClr val="tx1"/>
          </a:fontRef>
        </p:style>
      </p:cxnSp>
      <p:cxnSp>
        <p:nvCxnSpPr>
          <p:cNvPr id="32" name="31 Conector recto de flecha"/>
          <p:cNvCxnSpPr/>
          <p:nvPr/>
        </p:nvCxnSpPr>
        <p:spPr>
          <a:xfrm>
            <a:off x="2714612" y="4572008"/>
            <a:ext cx="857256" cy="1588"/>
          </a:xfrm>
          <a:prstGeom prst="straightConnector1">
            <a:avLst/>
          </a:prstGeom>
          <a:ln w="28575">
            <a:headEnd type="triangle" w="med" len="med"/>
            <a:tailEnd type="triangle" w="med" len="med"/>
          </a:ln>
        </p:spPr>
        <p:style>
          <a:lnRef idx="1">
            <a:schemeClr val="dk1"/>
          </a:lnRef>
          <a:fillRef idx="0">
            <a:schemeClr val="dk1"/>
          </a:fillRef>
          <a:effectRef idx="0">
            <a:schemeClr val="dk1"/>
          </a:effectRef>
          <a:fontRef idx="minor">
            <a:schemeClr val="tx1"/>
          </a:fontRef>
        </p:style>
      </p:cxnSp>
      <p:cxnSp>
        <p:nvCxnSpPr>
          <p:cNvPr id="33" name="32 Conector recto de flecha"/>
          <p:cNvCxnSpPr/>
          <p:nvPr/>
        </p:nvCxnSpPr>
        <p:spPr>
          <a:xfrm>
            <a:off x="2714612" y="3357562"/>
            <a:ext cx="857256" cy="214314"/>
          </a:xfrm>
          <a:prstGeom prst="straightConnector1">
            <a:avLst/>
          </a:prstGeom>
          <a:ln w="28575">
            <a:headEnd type="triangle" w="med" len="med"/>
            <a:tailEnd type="triangle" w="med" len="med"/>
          </a:ln>
        </p:spPr>
        <p:style>
          <a:lnRef idx="1">
            <a:schemeClr val="dk1"/>
          </a:lnRef>
          <a:fillRef idx="0">
            <a:schemeClr val="dk1"/>
          </a:fillRef>
          <a:effectRef idx="0">
            <a:schemeClr val="dk1"/>
          </a:effectRef>
          <a:fontRef idx="minor">
            <a:schemeClr val="tx1"/>
          </a:fontRef>
        </p:style>
      </p:cxnSp>
      <p:cxnSp>
        <p:nvCxnSpPr>
          <p:cNvPr id="34" name="33 Conector recto de flecha"/>
          <p:cNvCxnSpPr/>
          <p:nvPr/>
        </p:nvCxnSpPr>
        <p:spPr>
          <a:xfrm flipV="1">
            <a:off x="2714612" y="5429264"/>
            <a:ext cx="857256" cy="285752"/>
          </a:xfrm>
          <a:prstGeom prst="straightConnector1">
            <a:avLst/>
          </a:prstGeom>
          <a:ln w="28575">
            <a:headEnd type="triangle" w="med" len="med"/>
            <a:tailEnd type="triangle" w="med" len="med"/>
          </a:ln>
        </p:spPr>
        <p:style>
          <a:lnRef idx="1">
            <a:schemeClr val="dk1"/>
          </a:lnRef>
          <a:fillRef idx="0">
            <a:schemeClr val="dk1"/>
          </a:fillRef>
          <a:effectRef idx="0">
            <a:schemeClr val="dk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53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63" presetClass="path" presetSubtype="0" accel="50000" decel="50000" fill="hold" nodeType="clickEffect">
                                  <p:stCondLst>
                                    <p:cond delay="0"/>
                                  </p:stCondLst>
                                  <p:childTnLst>
                                    <p:animMotion origin="layout" path="M 0 -1.1913E-6 L 0.13385 -1.1913E-6 " pathEditMode="relative" rAng="0" ptsTypes="AA">
                                      <p:cBhvr>
                                        <p:cTn id="10" dur="500" fill="hold"/>
                                        <p:tgtEl>
                                          <p:spTgt spid="55311"/>
                                        </p:tgtEl>
                                        <p:attrNameLst>
                                          <p:attrName>ppt_x</p:attrName>
                                          <p:attrName>ppt_y</p:attrName>
                                        </p:attrNameLst>
                                      </p:cBhvr>
                                      <p:rCtr x="67" y="0"/>
                                    </p:animMotion>
                                  </p:childTnLst>
                                </p:cTn>
                              </p:par>
                            </p:childTnLst>
                          </p:cTn>
                        </p:par>
                        <p:par>
                          <p:cTn id="11" fill="hold">
                            <p:stCondLst>
                              <p:cond delay="500"/>
                            </p:stCondLst>
                            <p:childTnLst>
                              <p:par>
                                <p:cTn id="12" presetID="1" presetClass="entr" presetSubtype="0" fill="hold" nodeType="afterEffect">
                                  <p:stCondLst>
                                    <p:cond delay="0"/>
                                  </p:stCondLst>
                                  <p:childTnLst>
                                    <p:set>
                                      <p:cBhvr>
                                        <p:cTn id="13" dur="1" fill="hold">
                                          <p:stCondLst>
                                            <p:cond delay="0"/>
                                          </p:stCondLst>
                                        </p:cTn>
                                        <p:tgtEl>
                                          <p:spTgt spid="27"/>
                                        </p:tgtEl>
                                        <p:attrNameLst>
                                          <p:attrName>style.visibility</p:attrName>
                                        </p:attrNameLst>
                                      </p:cBhvr>
                                      <p:to>
                                        <p:strVal val="visible"/>
                                      </p:to>
                                    </p:set>
                                  </p:childTnLst>
                                </p:cTn>
                              </p:par>
                            </p:childTnLst>
                          </p:cTn>
                        </p:par>
                        <p:par>
                          <p:cTn id="14" fill="hold">
                            <p:stCondLst>
                              <p:cond delay="500"/>
                            </p:stCondLst>
                            <p:childTnLst>
                              <p:par>
                                <p:cTn id="15" presetID="1" presetClass="entr" presetSubtype="0" fill="hold" nodeType="afterEffect">
                                  <p:stCondLst>
                                    <p:cond delay="0"/>
                                  </p:stCondLst>
                                  <p:childTnLst>
                                    <p:set>
                                      <p:cBhvr>
                                        <p:cTn id="16" dur="1" fill="hold">
                                          <p:stCondLst>
                                            <p:cond delay="0"/>
                                          </p:stCondLst>
                                        </p:cTn>
                                        <p:tgtEl>
                                          <p:spTgt spid="5530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53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US" dirty="0" smtClean="0"/>
              <a:t>Surf-Forecaster (3)</a:t>
            </a:r>
            <a:endParaRPr lang="es-ES" dirty="0"/>
          </a:p>
        </p:txBody>
      </p:sp>
      <p:sp>
        <p:nvSpPr>
          <p:cNvPr id="3" name="2 Marcador de contenido"/>
          <p:cNvSpPr>
            <a:spLocks noGrp="1"/>
          </p:cNvSpPr>
          <p:nvPr>
            <p:ph idx="1"/>
          </p:nvPr>
        </p:nvSpPr>
        <p:spPr/>
        <p:txBody>
          <a:bodyPr/>
          <a:lstStyle/>
          <a:p>
            <a:r>
              <a:rPr lang="es-US" dirty="0" smtClean="0">
                <a:latin typeface="+mj-lt"/>
              </a:rPr>
              <a:t>Tipos de usuario</a:t>
            </a:r>
          </a:p>
          <a:p>
            <a:pPr lvl="1"/>
            <a:r>
              <a:rPr lang="es-US" dirty="0" smtClean="0">
                <a:latin typeface="+mj-lt"/>
              </a:rPr>
              <a:t>Usuario no registrado u anónimo.</a:t>
            </a:r>
          </a:p>
          <a:p>
            <a:pPr lvl="1"/>
            <a:r>
              <a:rPr lang="es-US" dirty="0" smtClean="0">
                <a:latin typeface="+mj-lt"/>
              </a:rPr>
              <a:t>Usuario registrado.</a:t>
            </a:r>
          </a:p>
          <a:p>
            <a:pPr lvl="1"/>
            <a:r>
              <a:rPr lang="es-US" dirty="0" smtClean="0">
                <a:latin typeface="+mj-lt"/>
              </a:rPr>
              <a:t>Administrador.</a:t>
            </a:r>
          </a:p>
          <a:p>
            <a:pPr lvl="1"/>
            <a:endParaRPr lang="es-US" dirty="0" smtClean="0"/>
          </a:p>
          <a:p>
            <a:endParaRPr lang="es-ES" dirty="0"/>
          </a:p>
        </p:txBody>
      </p:sp>
      <p:pic>
        <p:nvPicPr>
          <p:cNvPr id="56326" name="Picture 6"/>
          <p:cNvPicPr>
            <a:picLocks noChangeAspect="1" noChangeArrowheads="1"/>
          </p:cNvPicPr>
          <p:nvPr/>
        </p:nvPicPr>
        <p:blipFill>
          <a:blip r:embed="rId2" cstate="print"/>
          <a:srcRect/>
          <a:stretch>
            <a:fillRect/>
          </a:stretch>
        </p:blipFill>
        <p:spPr bwMode="auto">
          <a:xfrm>
            <a:off x="6429388" y="4214818"/>
            <a:ext cx="2428892" cy="2421893"/>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US" dirty="0" smtClean="0"/>
              <a:t>Surf-Forecaster (4)</a:t>
            </a:r>
            <a:endParaRPr lang="es-ES" dirty="0"/>
          </a:p>
        </p:txBody>
      </p:sp>
      <p:sp>
        <p:nvSpPr>
          <p:cNvPr id="5" name="4 Marcador de contenido"/>
          <p:cNvSpPr>
            <a:spLocks noGrp="1"/>
          </p:cNvSpPr>
          <p:nvPr>
            <p:ph idx="1"/>
          </p:nvPr>
        </p:nvSpPr>
        <p:spPr/>
        <p:txBody>
          <a:bodyPr>
            <a:normAutofit/>
          </a:bodyPr>
          <a:lstStyle/>
          <a:p>
            <a:r>
              <a:rPr lang="es-US" sz="2000" dirty="0" smtClean="0">
                <a:latin typeface="+mj-lt"/>
              </a:rPr>
              <a:t>Página de inicio (Usuario anónimo)</a:t>
            </a:r>
            <a:endParaRPr lang="es-ES" sz="2000" dirty="0">
              <a:latin typeface="+mj-lt"/>
            </a:endParaRPr>
          </a:p>
        </p:txBody>
      </p:sp>
      <p:pic>
        <p:nvPicPr>
          <p:cNvPr id="55299" name="Picture 3"/>
          <p:cNvPicPr>
            <a:picLocks noChangeAspect="1" noChangeArrowheads="1"/>
          </p:cNvPicPr>
          <p:nvPr/>
        </p:nvPicPr>
        <p:blipFill>
          <a:blip r:embed="rId2" cstate="print"/>
          <a:srcRect/>
          <a:stretch>
            <a:fillRect/>
          </a:stretch>
        </p:blipFill>
        <p:spPr bwMode="auto">
          <a:xfrm>
            <a:off x="142844" y="2571744"/>
            <a:ext cx="8850959" cy="35719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US" dirty="0" smtClean="0"/>
              <a:t>Surf-Forecaster (5)</a:t>
            </a:r>
            <a:endParaRPr lang="es-ES" dirty="0"/>
          </a:p>
        </p:txBody>
      </p:sp>
      <p:sp>
        <p:nvSpPr>
          <p:cNvPr id="3" name="2 Marcador de contenido"/>
          <p:cNvSpPr>
            <a:spLocks noGrp="1"/>
          </p:cNvSpPr>
          <p:nvPr>
            <p:ph idx="1"/>
          </p:nvPr>
        </p:nvSpPr>
        <p:spPr/>
        <p:txBody>
          <a:bodyPr>
            <a:normAutofit/>
          </a:bodyPr>
          <a:lstStyle/>
          <a:p>
            <a:r>
              <a:rPr lang="es-US" sz="2000" dirty="0" smtClean="0">
                <a:latin typeface="+mj-lt"/>
              </a:rPr>
              <a:t>Página de inicio (Usuario registrado)</a:t>
            </a:r>
            <a:endParaRPr lang="es-ES" sz="2000" dirty="0">
              <a:latin typeface="+mj-lt"/>
            </a:endParaRPr>
          </a:p>
        </p:txBody>
      </p:sp>
      <p:pic>
        <p:nvPicPr>
          <p:cNvPr id="56322" name="Picture 2"/>
          <p:cNvPicPr>
            <a:picLocks noChangeAspect="1" noChangeArrowheads="1"/>
          </p:cNvPicPr>
          <p:nvPr/>
        </p:nvPicPr>
        <p:blipFill>
          <a:blip r:embed="rId2" cstate="print"/>
          <a:srcRect/>
          <a:stretch>
            <a:fillRect/>
          </a:stretch>
        </p:blipFill>
        <p:spPr bwMode="auto">
          <a:xfrm>
            <a:off x="142844" y="2571744"/>
            <a:ext cx="8839333" cy="2928958"/>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US" dirty="0" smtClean="0"/>
              <a:t>Surf-Forecaster (6)</a:t>
            </a:r>
            <a:endParaRPr lang="es-ES" dirty="0"/>
          </a:p>
        </p:txBody>
      </p:sp>
      <p:sp>
        <p:nvSpPr>
          <p:cNvPr id="3" name="2 Marcador de contenido"/>
          <p:cNvSpPr>
            <a:spLocks noGrp="1"/>
          </p:cNvSpPr>
          <p:nvPr>
            <p:ph idx="1"/>
          </p:nvPr>
        </p:nvSpPr>
        <p:spPr/>
        <p:txBody>
          <a:bodyPr/>
          <a:lstStyle/>
          <a:p>
            <a:r>
              <a:rPr lang="es-US" sz="2000" dirty="0" smtClean="0">
                <a:latin typeface="+mj-lt"/>
              </a:rPr>
              <a:t>Pronósticos</a:t>
            </a:r>
            <a:endParaRPr lang="es-ES" sz="2000" dirty="0">
              <a:latin typeface="+mj-lt"/>
            </a:endParaRPr>
          </a:p>
        </p:txBody>
      </p:sp>
      <p:pic>
        <p:nvPicPr>
          <p:cNvPr id="57347" name="Picture 3"/>
          <p:cNvPicPr>
            <a:picLocks noChangeAspect="1" noChangeArrowheads="1"/>
          </p:cNvPicPr>
          <p:nvPr/>
        </p:nvPicPr>
        <p:blipFill>
          <a:blip r:embed="rId2" cstate="print"/>
          <a:srcRect/>
          <a:stretch>
            <a:fillRect/>
          </a:stretch>
        </p:blipFill>
        <p:spPr bwMode="auto">
          <a:xfrm>
            <a:off x="71406" y="2357430"/>
            <a:ext cx="9029700" cy="450057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US" dirty="0" smtClean="0"/>
              <a:t>Surf-Forecaster (7)</a:t>
            </a:r>
            <a:endParaRPr lang="es-ES" dirty="0"/>
          </a:p>
        </p:txBody>
      </p:sp>
      <p:sp>
        <p:nvSpPr>
          <p:cNvPr id="3" name="2 Marcador de contenido"/>
          <p:cNvSpPr>
            <a:spLocks noGrp="1"/>
          </p:cNvSpPr>
          <p:nvPr>
            <p:ph idx="1"/>
          </p:nvPr>
        </p:nvSpPr>
        <p:spPr/>
        <p:txBody>
          <a:bodyPr>
            <a:normAutofit/>
          </a:bodyPr>
          <a:lstStyle/>
          <a:p>
            <a:r>
              <a:rPr lang="es-US" sz="2000" dirty="0" smtClean="0">
                <a:latin typeface="+mj-lt"/>
              </a:rPr>
              <a:t>Comparador  de olas (1)</a:t>
            </a:r>
            <a:endParaRPr lang="es-ES" sz="2000" dirty="0">
              <a:latin typeface="+mj-lt"/>
            </a:endParaRPr>
          </a:p>
        </p:txBody>
      </p:sp>
      <p:pic>
        <p:nvPicPr>
          <p:cNvPr id="58370" name="Picture 2"/>
          <p:cNvPicPr>
            <a:picLocks noChangeAspect="1" noChangeArrowheads="1"/>
          </p:cNvPicPr>
          <p:nvPr/>
        </p:nvPicPr>
        <p:blipFill>
          <a:blip r:embed="rId2" cstate="print"/>
          <a:srcRect/>
          <a:stretch>
            <a:fillRect/>
          </a:stretch>
        </p:blipFill>
        <p:spPr bwMode="auto">
          <a:xfrm>
            <a:off x="39507" y="2305605"/>
            <a:ext cx="9058239" cy="4552396"/>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704088"/>
            <a:ext cx="8229600" cy="653210"/>
          </a:xfrm>
        </p:spPr>
        <p:txBody>
          <a:bodyPr>
            <a:normAutofit fontScale="90000"/>
          </a:bodyPr>
          <a:lstStyle/>
          <a:p>
            <a:r>
              <a:rPr lang="es-US" dirty="0" smtClean="0"/>
              <a:t>Surf-Forecaster (8)</a:t>
            </a:r>
            <a:endParaRPr lang="es-ES" dirty="0"/>
          </a:p>
        </p:txBody>
      </p:sp>
      <p:sp>
        <p:nvSpPr>
          <p:cNvPr id="3" name="2 Marcador de contenido"/>
          <p:cNvSpPr>
            <a:spLocks noGrp="1"/>
          </p:cNvSpPr>
          <p:nvPr>
            <p:ph idx="1"/>
          </p:nvPr>
        </p:nvSpPr>
        <p:spPr>
          <a:xfrm>
            <a:off x="428596" y="1428736"/>
            <a:ext cx="8229600" cy="4389120"/>
          </a:xfrm>
        </p:spPr>
        <p:txBody>
          <a:bodyPr>
            <a:normAutofit/>
          </a:bodyPr>
          <a:lstStyle/>
          <a:p>
            <a:r>
              <a:rPr lang="es-US" sz="2000" dirty="0" smtClean="0">
                <a:latin typeface="+mj-lt"/>
              </a:rPr>
              <a:t>Comparador  de olas (2)</a:t>
            </a:r>
            <a:endParaRPr lang="es-ES" sz="2000" dirty="0">
              <a:latin typeface="+mj-lt"/>
            </a:endParaRPr>
          </a:p>
        </p:txBody>
      </p:sp>
      <p:pic>
        <p:nvPicPr>
          <p:cNvPr id="59395" name="Picture 3"/>
          <p:cNvPicPr>
            <a:picLocks noChangeAspect="1" noChangeArrowheads="1"/>
          </p:cNvPicPr>
          <p:nvPr/>
        </p:nvPicPr>
        <p:blipFill>
          <a:blip r:embed="rId2" cstate="print"/>
          <a:srcRect/>
          <a:stretch>
            <a:fillRect/>
          </a:stretch>
        </p:blipFill>
        <p:spPr bwMode="auto">
          <a:xfrm>
            <a:off x="1" y="1799173"/>
            <a:ext cx="9144000" cy="5058827"/>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1472" y="785794"/>
            <a:ext cx="8229600" cy="1143000"/>
          </a:xfrm>
        </p:spPr>
        <p:txBody>
          <a:bodyPr>
            <a:normAutofit fontScale="90000"/>
          </a:bodyPr>
          <a:lstStyle/>
          <a:p>
            <a:r>
              <a:rPr lang="en-US" dirty="0" err="1" smtClean="0"/>
              <a:t>Contexto</a:t>
            </a:r>
            <a:r>
              <a:rPr lang="en-US" dirty="0" smtClean="0"/>
              <a:t>(3)</a:t>
            </a:r>
            <a:br>
              <a:rPr lang="en-US" dirty="0" smtClean="0"/>
            </a:br>
            <a:endParaRPr lang="es-AR" dirty="0"/>
          </a:p>
        </p:txBody>
      </p:sp>
      <p:sp>
        <p:nvSpPr>
          <p:cNvPr id="3" name="Content Placeholder 2"/>
          <p:cNvSpPr>
            <a:spLocks noGrp="1"/>
          </p:cNvSpPr>
          <p:nvPr>
            <p:ph idx="1"/>
          </p:nvPr>
        </p:nvSpPr>
        <p:spPr/>
        <p:txBody>
          <a:bodyPr>
            <a:normAutofit/>
          </a:bodyPr>
          <a:lstStyle/>
          <a:p>
            <a:endParaRPr lang="en-US" dirty="0" smtClean="0"/>
          </a:p>
          <a:p>
            <a:pPr>
              <a:buNone/>
            </a:pPr>
            <a:endParaRPr lang="en-US" dirty="0" smtClean="0"/>
          </a:p>
          <a:p>
            <a:endParaRPr lang="en-US" dirty="0" smtClean="0"/>
          </a:p>
          <a:p>
            <a:pPr>
              <a:buNone/>
            </a:pPr>
            <a:endParaRPr lang="en-US" dirty="0" smtClean="0"/>
          </a:p>
          <a:p>
            <a:endParaRPr lang="en-US" dirty="0" smtClean="0"/>
          </a:p>
          <a:p>
            <a:pPr>
              <a:buNone/>
            </a:pPr>
            <a:endParaRPr lang="es-AR" dirty="0"/>
          </a:p>
        </p:txBody>
      </p:sp>
      <p:sp>
        <p:nvSpPr>
          <p:cNvPr id="12" name="TextBox 11"/>
          <p:cNvSpPr txBox="1"/>
          <p:nvPr/>
        </p:nvSpPr>
        <p:spPr>
          <a:xfrm>
            <a:off x="714348" y="1428736"/>
            <a:ext cx="4881977" cy="461665"/>
          </a:xfrm>
          <a:prstGeom prst="rect">
            <a:avLst/>
          </a:prstGeom>
          <a:noFill/>
        </p:spPr>
        <p:txBody>
          <a:bodyPr wrap="none" rtlCol="0">
            <a:spAutoFit/>
          </a:bodyPr>
          <a:lstStyle/>
          <a:p>
            <a:r>
              <a:rPr lang="en-US" sz="2400" dirty="0" err="1" smtClean="0"/>
              <a:t>Pronóstico</a:t>
            </a:r>
            <a:r>
              <a:rPr lang="en-US" sz="2400" dirty="0" smtClean="0"/>
              <a:t> de </a:t>
            </a:r>
            <a:r>
              <a:rPr lang="en-US" sz="2400" dirty="0" err="1" smtClean="0"/>
              <a:t>olas</a:t>
            </a:r>
            <a:r>
              <a:rPr lang="en-US" sz="2400" dirty="0" smtClean="0"/>
              <a:t> - Wave Watch III</a:t>
            </a:r>
            <a:endParaRPr lang="es-AR" sz="2400" dirty="0"/>
          </a:p>
        </p:txBody>
      </p:sp>
      <p:sp>
        <p:nvSpPr>
          <p:cNvPr id="38914" name="AutoShape 2" descr="http://www.ubatubasurfcam.com.br/v2/fotos_dia/ita3.jpg"/>
          <p:cNvSpPr>
            <a:spLocks noChangeAspect="1" noChangeArrowheads="1"/>
          </p:cNvSpPr>
          <p:nvPr/>
        </p:nvSpPr>
        <p:spPr bwMode="auto">
          <a:xfrm>
            <a:off x="149225" y="-2332038"/>
            <a:ext cx="6096000" cy="4572001"/>
          </a:xfrm>
          <a:prstGeom prst="rect">
            <a:avLst/>
          </a:prstGeom>
          <a:noFill/>
        </p:spPr>
        <p:txBody>
          <a:bodyPr vert="horz" wrap="square" lIns="91440" tIns="45720" rIns="91440" bIns="45720" numCol="1" anchor="t" anchorCtr="0" compatLnSpc="1">
            <a:prstTxWarp prst="textNoShape">
              <a:avLst/>
            </a:prstTxWarp>
          </a:bodyPr>
          <a:lstStyle/>
          <a:p>
            <a:endParaRPr lang="es-AR"/>
          </a:p>
        </p:txBody>
      </p:sp>
      <p:sp>
        <p:nvSpPr>
          <p:cNvPr id="38916" name="AutoShape 4" descr="http://www.ubatubasurfcam.com.br/v2/fotos_dia/ita3.jpg"/>
          <p:cNvSpPr>
            <a:spLocks noChangeAspect="1" noChangeArrowheads="1"/>
          </p:cNvSpPr>
          <p:nvPr/>
        </p:nvSpPr>
        <p:spPr bwMode="auto">
          <a:xfrm>
            <a:off x="149225" y="-2332038"/>
            <a:ext cx="6096000" cy="4572001"/>
          </a:xfrm>
          <a:prstGeom prst="rect">
            <a:avLst/>
          </a:prstGeom>
          <a:noFill/>
        </p:spPr>
        <p:txBody>
          <a:bodyPr vert="horz" wrap="square" lIns="91440" tIns="45720" rIns="91440" bIns="45720" numCol="1" anchor="t" anchorCtr="0" compatLnSpc="1">
            <a:prstTxWarp prst="textNoShape">
              <a:avLst/>
            </a:prstTxWarp>
          </a:bodyPr>
          <a:lstStyle/>
          <a:p>
            <a:endParaRPr lang="es-AR"/>
          </a:p>
        </p:txBody>
      </p:sp>
      <p:sp>
        <p:nvSpPr>
          <p:cNvPr id="38918" name="AutoShape 6" descr="http://www.ubatubasurfcam.com.br/v2/fotos_dia/ita3.jpg"/>
          <p:cNvSpPr>
            <a:spLocks noChangeAspect="1" noChangeArrowheads="1"/>
          </p:cNvSpPr>
          <p:nvPr/>
        </p:nvSpPr>
        <p:spPr bwMode="auto">
          <a:xfrm>
            <a:off x="149225" y="-2332038"/>
            <a:ext cx="6096000" cy="4572001"/>
          </a:xfrm>
          <a:prstGeom prst="rect">
            <a:avLst/>
          </a:prstGeom>
          <a:noFill/>
        </p:spPr>
        <p:txBody>
          <a:bodyPr vert="horz" wrap="square" lIns="91440" tIns="45720" rIns="91440" bIns="45720" numCol="1" anchor="t" anchorCtr="0" compatLnSpc="1">
            <a:prstTxWarp prst="textNoShape">
              <a:avLst/>
            </a:prstTxWarp>
          </a:bodyPr>
          <a:lstStyle/>
          <a:p>
            <a:endParaRPr lang="es-AR"/>
          </a:p>
        </p:txBody>
      </p:sp>
      <p:pic>
        <p:nvPicPr>
          <p:cNvPr id="13" name="forecastGlobal.avi">
            <a:hlinkClick r:id="" action="ppaction://media"/>
          </p:cNvPr>
          <p:cNvPicPr>
            <a:picLocks noRot="1" noChangeAspect="1"/>
          </p:cNvPicPr>
          <p:nvPr>
            <a:videoFile r:link="rId1"/>
          </p:nvPr>
        </p:nvPicPr>
        <p:blipFill>
          <a:blip r:embed="rId4" cstate="print"/>
          <a:stretch>
            <a:fillRect/>
          </a:stretch>
        </p:blipFill>
        <p:spPr>
          <a:xfrm>
            <a:off x="1643042" y="2085966"/>
            <a:ext cx="5381620" cy="4305296"/>
          </a:xfrm>
          <a:prstGeom prst="rect">
            <a:avLst/>
          </a:prstGeom>
        </p:spPr>
      </p:pic>
    </p:spTree>
  </p:cSld>
  <p:clrMapOvr>
    <a:masterClrMapping/>
  </p:clrMapOvr>
  <p:transition advTm="2280"/>
  <p:timing>
    <p:tnLst>
      <p:par>
        <p:cTn id="1" dur="indefinite" restart="never" nodeType="tmRoot">
          <p:childTnLst>
            <p:seq concurrent="1" nextAc="seek">
              <p:cTn id="2" restart="whenNotActive" fill="hold" evtFilter="cancelBubble" nodeType="interactiveSeq">
                <p:stCondLst>
                  <p:cond evt="onClick" delay="0">
                    <p:tgtEl>
                      <p:spTgt spid="1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13"/>
                                        </p:tgtEl>
                                      </p:cBhvr>
                                    </p:cmd>
                                  </p:childTnLst>
                                </p:cTn>
                              </p:par>
                            </p:childTnLst>
                          </p:cTn>
                        </p:par>
                      </p:childTnLst>
                    </p:cTn>
                  </p:par>
                </p:childTnLst>
              </p:cTn>
              <p:nextCondLst>
                <p:cond evt="onClick" delay="0">
                  <p:tgtEl>
                    <p:spTgt spid="13"/>
                  </p:tgtEl>
                </p:cond>
              </p:nextCondLst>
            </p:seq>
            <p:video>
              <p:cMediaNode>
                <p:cTn id="7" fill="hold" display="0">
                  <p:stCondLst>
                    <p:cond delay="indefinite"/>
                  </p:stCondLst>
                  <p:endCondLst>
                    <p:cond evt="onNext" delay="0">
                      <p:tgtEl>
                        <p:sldTgt/>
                      </p:tgtEl>
                    </p:cond>
                    <p:cond evt="onPrev" delay="0">
                      <p:tgtEl>
                        <p:sldTgt/>
                      </p:tgtEl>
                    </p:cond>
                  </p:endCondLst>
                </p:cTn>
                <p:tgtEl>
                  <p:spTgt spid="13"/>
                </p:tgtEl>
              </p:cMediaNode>
            </p:video>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704088"/>
            <a:ext cx="8229600" cy="653210"/>
          </a:xfrm>
        </p:spPr>
        <p:txBody>
          <a:bodyPr>
            <a:normAutofit fontScale="90000"/>
          </a:bodyPr>
          <a:lstStyle/>
          <a:p>
            <a:r>
              <a:rPr lang="es-US" dirty="0" smtClean="0"/>
              <a:t>Surf-Forecaster (9)</a:t>
            </a:r>
            <a:endParaRPr lang="es-ES" dirty="0"/>
          </a:p>
        </p:txBody>
      </p:sp>
      <p:sp>
        <p:nvSpPr>
          <p:cNvPr id="3" name="2 Marcador de contenido"/>
          <p:cNvSpPr>
            <a:spLocks noGrp="1"/>
          </p:cNvSpPr>
          <p:nvPr>
            <p:ph idx="1"/>
          </p:nvPr>
        </p:nvSpPr>
        <p:spPr>
          <a:xfrm>
            <a:off x="428596" y="1428736"/>
            <a:ext cx="8229600" cy="4389120"/>
          </a:xfrm>
        </p:spPr>
        <p:txBody>
          <a:bodyPr>
            <a:normAutofit/>
          </a:bodyPr>
          <a:lstStyle/>
          <a:p>
            <a:r>
              <a:rPr lang="es-US" sz="2000" dirty="0" smtClean="0">
                <a:latin typeface="+mj-lt"/>
              </a:rPr>
              <a:t>Comparador de olas (3)</a:t>
            </a:r>
            <a:endParaRPr lang="es-ES" sz="2000" dirty="0">
              <a:latin typeface="+mj-lt"/>
            </a:endParaRPr>
          </a:p>
        </p:txBody>
      </p:sp>
      <p:pic>
        <p:nvPicPr>
          <p:cNvPr id="60418" name="Picture 2"/>
          <p:cNvPicPr>
            <a:picLocks noChangeAspect="1" noChangeArrowheads="1"/>
          </p:cNvPicPr>
          <p:nvPr/>
        </p:nvPicPr>
        <p:blipFill>
          <a:blip r:embed="rId2" cstate="print"/>
          <a:srcRect/>
          <a:stretch>
            <a:fillRect/>
          </a:stretch>
        </p:blipFill>
        <p:spPr bwMode="auto">
          <a:xfrm>
            <a:off x="0" y="1813785"/>
            <a:ext cx="9144000" cy="5044216"/>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704088"/>
            <a:ext cx="8229600" cy="653210"/>
          </a:xfrm>
        </p:spPr>
        <p:txBody>
          <a:bodyPr>
            <a:normAutofit fontScale="90000"/>
          </a:bodyPr>
          <a:lstStyle/>
          <a:p>
            <a:r>
              <a:rPr lang="es-US" dirty="0" smtClean="0"/>
              <a:t>Surf-Forecaster (10)</a:t>
            </a:r>
            <a:endParaRPr lang="es-ES" dirty="0"/>
          </a:p>
        </p:txBody>
      </p:sp>
      <p:sp>
        <p:nvSpPr>
          <p:cNvPr id="3" name="2 Marcador de contenido"/>
          <p:cNvSpPr>
            <a:spLocks noGrp="1"/>
          </p:cNvSpPr>
          <p:nvPr>
            <p:ph idx="1"/>
          </p:nvPr>
        </p:nvSpPr>
        <p:spPr>
          <a:xfrm>
            <a:off x="428596" y="1428736"/>
            <a:ext cx="8229600" cy="4389120"/>
          </a:xfrm>
        </p:spPr>
        <p:txBody>
          <a:bodyPr>
            <a:normAutofit/>
          </a:bodyPr>
          <a:lstStyle/>
          <a:p>
            <a:r>
              <a:rPr lang="es-US" sz="2000" dirty="0" smtClean="0">
                <a:latin typeface="+mj-lt"/>
              </a:rPr>
              <a:t>Nueva ola (sólo usuarios registrados) (1)</a:t>
            </a:r>
            <a:endParaRPr lang="es-ES" sz="2000" dirty="0">
              <a:latin typeface="+mj-lt"/>
            </a:endParaRPr>
          </a:p>
        </p:txBody>
      </p:sp>
      <p:pic>
        <p:nvPicPr>
          <p:cNvPr id="61442" name="Picture 2"/>
          <p:cNvPicPr>
            <a:picLocks noChangeAspect="1" noChangeArrowheads="1"/>
          </p:cNvPicPr>
          <p:nvPr/>
        </p:nvPicPr>
        <p:blipFill>
          <a:blip r:embed="rId2" cstate="print"/>
          <a:srcRect/>
          <a:stretch>
            <a:fillRect/>
          </a:stretch>
        </p:blipFill>
        <p:spPr bwMode="auto">
          <a:xfrm>
            <a:off x="0" y="1764827"/>
            <a:ext cx="9144000" cy="5093173"/>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704088"/>
            <a:ext cx="8229600" cy="653210"/>
          </a:xfrm>
        </p:spPr>
        <p:txBody>
          <a:bodyPr>
            <a:normAutofit fontScale="90000"/>
          </a:bodyPr>
          <a:lstStyle/>
          <a:p>
            <a:r>
              <a:rPr lang="es-US" dirty="0" smtClean="0"/>
              <a:t>Surf-Forecaster (11)</a:t>
            </a:r>
            <a:endParaRPr lang="es-ES" dirty="0"/>
          </a:p>
        </p:txBody>
      </p:sp>
      <p:sp>
        <p:nvSpPr>
          <p:cNvPr id="3" name="2 Marcador de contenido"/>
          <p:cNvSpPr>
            <a:spLocks noGrp="1"/>
          </p:cNvSpPr>
          <p:nvPr>
            <p:ph idx="1"/>
          </p:nvPr>
        </p:nvSpPr>
        <p:spPr>
          <a:xfrm>
            <a:off x="428596" y="1428736"/>
            <a:ext cx="8229600" cy="4895864"/>
          </a:xfrm>
        </p:spPr>
        <p:txBody>
          <a:bodyPr/>
          <a:lstStyle/>
          <a:p>
            <a:r>
              <a:rPr lang="es-US" sz="2000" dirty="0" smtClean="0">
                <a:latin typeface="+mj-lt"/>
              </a:rPr>
              <a:t>Nueva ola (sólo usuarios registrados) (2)</a:t>
            </a:r>
            <a:endParaRPr lang="es-ES" sz="2000" dirty="0" smtClean="0">
              <a:latin typeface="+mj-lt"/>
            </a:endParaRPr>
          </a:p>
          <a:p>
            <a:endParaRPr lang="es-ES" dirty="0"/>
          </a:p>
        </p:txBody>
      </p:sp>
      <p:pic>
        <p:nvPicPr>
          <p:cNvPr id="62467" name="Picture 3"/>
          <p:cNvPicPr>
            <a:picLocks noChangeAspect="1" noChangeArrowheads="1"/>
          </p:cNvPicPr>
          <p:nvPr/>
        </p:nvPicPr>
        <p:blipFill>
          <a:blip r:embed="rId2" cstate="print"/>
          <a:srcRect/>
          <a:stretch>
            <a:fillRect/>
          </a:stretch>
        </p:blipFill>
        <p:spPr bwMode="auto">
          <a:xfrm>
            <a:off x="0" y="1762169"/>
            <a:ext cx="9144000" cy="5095831"/>
          </a:xfrm>
          <a:prstGeom prst="rect">
            <a:avLst/>
          </a:prstGeom>
          <a:noFill/>
          <a:ln w="9525">
            <a:noFill/>
            <a:miter lim="800000"/>
            <a:headEnd/>
            <a:tailEnd/>
          </a:ln>
          <a:effectLst/>
        </p:spPr>
      </p:pic>
      <p:pic>
        <p:nvPicPr>
          <p:cNvPr id="62468" name="Picture 4"/>
          <p:cNvPicPr>
            <a:picLocks noChangeAspect="1" noChangeArrowheads="1"/>
          </p:cNvPicPr>
          <p:nvPr/>
        </p:nvPicPr>
        <p:blipFill>
          <a:blip r:embed="rId3" cstate="print"/>
          <a:srcRect/>
          <a:stretch>
            <a:fillRect/>
          </a:stretch>
        </p:blipFill>
        <p:spPr bwMode="auto">
          <a:xfrm>
            <a:off x="5214942" y="1357298"/>
            <a:ext cx="3367093" cy="5219952"/>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0" fill="hold" nodeType="clickEffect">
                                  <p:stCondLst>
                                    <p:cond delay="0"/>
                                  </p:stCondLst>
                                  <p:childTnLst>
                                    <p:set>
                                      <p:cBhvr>
                                        <p:cTn id="6" dur="1" fill="hold">
                                          <p:stCondLst>
                                            <p:cond delay="0"/>
                                          </p:stCondLst>
                                        </p:cTn>
                                        <p:tgtEl>
                                          <p:spTgt spid="62468"/>
                                        </p:tgtEl>
                                        <p:attrNameLst>
                                          <p:attrName>style.visibility</p:attrName>
                                        </p:attrNameLst>
                                      </p:cBhvr>
                                      <p:to>
                                        <p:strVal val="visible"/>
                                      </p:to>
                                    </p:set>
                                    <p:anim calcmode="lin" valueType="num">
                                      <p:cBhvr>
                                        <p:cTn id="7" dur="500" fill="hold"/>
                                        <p:tgtEl>
                                          <p:spTgt spid="62468"/>
                                        </p:tgtEl>
                                        <p:attrNameLst>
                                          <p:attrName>ppt_w</p:attrName>
                                        </p:attrNameLst>
                                      </p:cBhvr>
                                      <p:tavLst>
                                        <p:tav tm="0">
                                          <p:val>
                                            <p:fltVal val="0"/>
                                          </p:val>
                                        </p:tav>
                                        <p:tav tm="100000">
                                          <p:val>
                                            <p:strVal val="#ppt_w"/>
                                          </p:val>
                                        </p:tav>
                                      </p:tavLst>
                                    </p:anim>
                                    <p:anim calcmode="lin" valueType="num">
                                      <p:cBhvr>
                                        <p:cTn id="8" dur="500" fill="hold"/>
                                        <p:tgtEl>
                                          <p:spTgt spid="62468"/>
                                        </p:tgtEl>
                                        <p:attrNameLst>
                                          <p:attrName>ppt_h</p:attrName>
                                        </p:attrNameLst>
                                      </p:cBhvr>
                                      <p:tavLst>
                                        <p:tav tm="0">
                                          <p:val>
                                            <p:fltVal val="0"/>
                                          </p:val>
                                        </p:tav>
                                        <p:tav tm="100000">
                                          <p:val>
                                            <p:strVal val="#ppt_h"/>
                                          </p:val>
                                        </p:tav>
                                      </p:tavLst>
                                    </p:anim>
                                    <p:animEffect transition="in" filter="fade">
                                      <p:cBhvr>
                                        <p:cTn id="9" dur="500"/>
                                        <p:tgtEl>
                                          <p:spTgt spid="624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704088"/>
            <a:ext cx="8229600" cy="653210"/>
          </a:xfrm>
        </p:spPr>
        <p:txBody>
          <a:bodyPr>
            <a:normAutofit fontScale="90000"/>
          </a:bodyPr>
          <a:lstStyle/>
          <a:p>
            <a:r>
              <a:rPr lang="es-US" dirty="0" smtClean="0"/>
              <a:t>Surf-Forecaster (12)</a:t>
            </a:r>
            <a:endParaRPr lang="es-ES" dirty="0"/>
          </a:p>
        </p:txBody>
      </p:sp>
      <p:sp>
        <p:nvSpPr>
          <p:cNvPr id="3" name="2 Marcador de contenido"/>
          <p:cNvSpPr>
            <a:spLocks noGrp="1"/>
          </p:cNvSpPr>
          <p:nvPr>
            <p:ph idx="1"/>
          </p:nvPr>
        </p:nvSpPr>
        <p:spPr>
          <a:xfrm>
            <a:off x="428596" y="1428736"/>
            <a:ext cx="8229600" cy="4389120"/>
          </a:xfrm>
        </p:spPr>
        <p:txBody>
          <a:bodyPr>
            <a:normAutofit/>
          </a:bodyPr>
          <a:lstStyle/>
          <a:p>
            <a:r>
              <a:rPr lang="es-US" sz="2000" dirty="0" smtClean="0">
                <a:latin typeface="+mj-lt"/>
              </a:rPr>
              <a:t>Mis olas (sólo usuarios registrados)</a:t>
            </a:r>
            <a:endParaRPr lang="es-ES" sz="2000" dirty="0">
              <a:latin typeface="+mj-lt"/>
            </a:endParaRPr>
          </a:p>
        </p:txBody>
      </p:sp>
      <p:pic>
        <p:nvPicPr>
          <p:cNvPr id="63490" name="Picture 2"/>
          <p:cNvPicPr>
            <a:picLocks noChangeAspect="1" noChangeArrowheads="1"/>
          </p:cNvPicPr>
          <p:nvPr/>
        </p:nvPicPr>
        <p:blipFill>
          <a:blip r:embed="rId2" cstate="print"/>
          <a:srcRect/>
          <a:stretch>
            <a:fillRect/>
          </a:stretch>
        </p:blipFill>
        <p:spPr bwMode="auto">
          <a:xfrm>
            <a:off x="0" y="1739889"/>
            <a:ext cx="9144000" cy="5118111"/>
          </a:xfrm>
          <a:prstGeom prst="rect">
            <a:avLst/>
          </a:prstGeom>
          <a:noFill/>
          <a:ln w="9525">
            <a:noFill/>
            <a:miter lim="800000"/>
            <a:headEnd/>
            <a:tailEnd/>
          </a:ln>
          <a:effectLst/>
        </p:spPr>
      </p:pic>
      <p:pic>
        <p:nvPicPr>
          <p:cNvPr id="63492" name="Picture 4"/>
          <p:cNvPicPr>
            <a:picLocks noChangeAspect="1" noChangeArrowheads="1"/>
          </p:cNvPicPr>
          <p:nvPr/>
        </p:nvPicPr>
        <p:blipFill>
          <a:blip r:embed="rId3" cstate="print"/>
          <a:srcRect/>
          <a:stretch>
            <a:fillRect/>
          </a:stretch>
        </p:blipFill>
        <p:spPr bwMode="auto">
          <a:xfrm>
            <a:off x="1500166" y="1785926"/>
            <a:ext cx="7099784" cy="4871698"/>
          </a:xfrm>
          <a:prstGeom prst="rect">
            <a:avLst/>
          </a:prstGeom>
          <a:noFill/>
          <a:ln w="9525">
            <a:noFill/>
            <a:miter lim="800000"/>
            <a:headEnd/>
            <a:tailEnd/>
          </a:ln>
          <a:effectLst/>
        </p:spPr>
      </p:pic>
      <p:pic>
        <p:nvPicPr>
          <p:cNvPr id="63493" name="Picture 5"/>
          <p:cNvPicPr>
            <a:picLocks noChangeAspect="1" noChangeArrowheads="1"/>
          </p:cNvPicPr>
          <p:nvPr/>
        </p:nvPicPr>
        <p:blipFill>
          <a:blip r:embed="rId4" cstate="print"/>
          <a:srcRect/>
          <a:stretch>
            <a:fillRect/>
          </a:stretch>
        </p:blipFill>
        <p:spPr bwMode="auto">
          <a:xfrm>
            <a:off x="5286380" y="3357562"/>
            <a:ext cx="3619500" cy="2419350"/>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0" fill="hold" nodeType="clickEffect">
                                  <p:stCondLst>
                                    <p:cond delay="0"/>
                                  </p:stCondLst>
                                  <p:childTnLst>
                                    <p:set>
                                      <p:cBhvr>
                                        <p:cTn id="6" dur="1" fill="hold">
                                          <p:stCondLst>
                                            <p:cond delay="0"/>
                                          </p:stCondLst>
                                        </p:cTn>
                                        <p:tgtEl>
                                          <p:spTgt spid="63492"/>
                                        </p:tgtEl>
                                        <p:attrNameLst>
                                          <p:attrName>style.visibility</p:attrName>
                                        </p:attrNameLst>
                                      </p:cBhvr>
                                      <p:to>
                                        <p:strVal val="visible"/>
                                      </p:to>
                                    </p:set>
                                    <p:anim calcmode="lin" valueType="num">
                                      <p:cBhvr>
                                        <p:cTn id="7" dur="500" fill="hold"/>
                                        <p:tgtEl>
                                          <p:spTgt spid="63492"/>
                                        </p:tgtEl>
                                        <p:attrNameLst>
                                          <p:attrName>ppt_w</p:attrName>
                                        </p:attrNameLst>
                                      </p:cBhvr>
                                      <p:tavLst>
                                        <p:tav tm="0">
                                          <p:val>
                                            <p:fltVal val="0"/>
                                          </p:val>
                                        </p:tav>
                                        <p:tav tm="100000">
                                          <p:val>
                                            <p:strVal val="#ppt_w"/>
                                          </p:val>
                                        </p:tav>
                                      </p:tavLst>
                                    </p:anim>
                                    <p:anim calcmode="lin" valueType="num">
                                      <p:cBhvr>
                                        <p:cTn id="8" dur="500" fill="hold"/>
                                        <p:tgtEl>
                                          <p:spTgt spid="63492"/>
                                        </p:tgtEl>
                                        <p:attrNameLst>
                                          <p:attrName>ppt_h</p:attrName>
                                        </p:attrNameLst>
                                      </p:cBhvr>
                                      <p:tavLst>
                                        <p:tav tm="0">
                                          <p:val>
                                            <p:fltVal val="0"/>
                                          </p:val>
                                        </p:tav>
                                        <p:tav tm="100000">
                                          <p:val>
                                            <p:strVal val="#ppt_h"/>
                                          </p:val>
                                        </p:tav>
                                      </p:tavLst>
                                    </p:anim>
                                    <p:animEffect transition="in" filter="fade">
                                      <p:cBhvr>
                                        <p:cTn id="9" dur="500"/>
                                        <p:tgtEl>
                                          <p:spTgt spid="63492"/>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0" fill="hold" nodeType="clickEffect">
                                  <p:stCondLst>
                                    <p:cond delay="0"/>
                                  </p:stCondLst>
                                  <p:childTnLst>
                                    <p:set>
                                      <p:cBhvr>
                                        <p:cTn id="13" dur="1" fill="hold">
                                          <p:stCondLst>
                                            <p:cond delay="0"/>
                                          </p:stCondLst>
                                        </p:cTn>
                                        <p:tgtEl>
                                          <p:spTgt spid="63493"/>
                                        </p:tgtEl>
                                        <p:attrNameLst>
                                          <p:attrName>style.visibility</p:attrName>
                                        </p:attrNameLst>
                                      </p:cBhvr>
                                      <p:to>
                                        <p:strVal val="visible"/>
                                      </p:to>
                                    </p:set>
                                    <p:anim calcmode="lin" valueType="num">
                                      <p:cBhvr>
                                        <p:cTn id="14" dur="500" fill="hold"/>
                                        <p:tgtEl>
                                          <p:spTgt spid="63493"/>
                                        </p:tgtEl>
                                        <p:attrNameLst>
                                          <p:attrName>ppt_w</p:attrName>
                                        </p:attrNameLst>
                                      </p:cBhvr>
                                      <p:tavLst>
                                        <p:tav tm="0">
                                          <p:val>
                                            <p:fltVal val="0"/>
                                          </p:val>
                                        </p:tav>
                                        <p:tav tm="100000">
                                          <p:val>
                                            <p:strVal val="#ppt_w"/>
                                          </p:val>
                                        </p:tav>
                                      </p:tavLst>
                                    </p:anim>
                                    <p:anim calcmode="lin" valueType="num">
                                      <p:cBhvr>
                                        <p:cTn id="15" dur="500" fill="hold"/>
                                        <p:tgtEl>
                                          <p:spTgt spid="63493"/>
                                        </p:tgtEl>
                                        <p:attrNameLst>
                                          <p:attrName>ppt_h</p:attrName>
                                        </p:attrNameLst>
                                      </p:cBhvr>
                                      <p:tavLst>
                                        <p:tav tm="0">
                                          <p:val>
                                            <p:fltVal val="0"/>
                                          </p:val>
                                        </p:tav>
                                        <p:tav tm="100000">
                                          <p:val>
                                            <p:strVal val="#ppt_h"/>
                                          </p:val>
                                        </p:tav>
                                      </p:tavLst>
                                    </p:anim>
                                    <p:animEffect transition="in" filter="fade">
                                      <p:cBhvr>
                                        <p:cTn id="16" dur="500"/>
                                        <p:tgtEl>
                                          <p:spTgt spid="634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s-AR" dirty="0"/>
          </a:p>
        </p:txBody>
      </p:sp>
      <p:sp>
        <p:nvSpPr>
          <p:cNvPr id="3" name="Content Placeholder 2"/>
          <p:cNvSpPr>
            <a:spLocks noGrp="1"/>
          </p:cNvSpPr>
          <p:nvPr>
            <p:ph idx="1"/>
          </p:nvPr>
        </p:nvSpPr>
        <p:spPr/>
        <p:txBody>
          <a:bodyPr/>
          <a:lstStyle/>
          <a:p>
            <a:r>
              <a:rPr lang="en-US" dirty="0" err="1" smtClean="0"/>
              <a:t>Contexto</a:t>
            </a:r>
            <a:endParaRPr lang="en-US" dirty="0" smtClean="0"/>
          </a:p>
          <a:p>
            <a:r>
              <a:rPr lang="en-US" dirty="0" err="1" smtClean="0"/>
              <a:t>Problematica</a:t>
            </a:r>
            <a:endParaRPr lang="en-US" dirty="0" smtClean="0"/>
          </a:p>
          <a:p>
            <a:r>
              <a:rPr lang="en-US" dirty="0" err="1" smtClean="0"/>
              <a:t>Aprendizaje</a:t>
            </a:r>
            <a:r>
              <a:rPr lang="en-US" dirty="0" smtClean="0"/>
              <a:t> de </a:t>
            </a:r>
            <a:r>
              <a:rPr lang="en-US" dirty="0" err="1" smtClean="0"/>
              <a:t>máquina</a:t>
            </a:r>
            <a:endParaRPr lang="en-US" dirty="0" smtClean="0"/>
          </a:p>
          <a:p>
            <a:r>
              <a:rPr lang="en-US" dirty="0" err="1" smtClean="0"/>
              <a:t>Propuesta</a:t>
            </a:r>
            <a:endParaRPr lang="en-US" dirty="0" smtClean="0"/>
          </a:p>
          <a:p>
            <a:r>
              <a:rPr lang="en-US" dirty="0" err="1" smtClean="0"/>
              <a:t>Caso</a:t>
            </a:r>
            <a:r>
              <a:rPr lang="en-US" dirty="0" smtClean="0"/>
              <a:t> de </a:t>
            </a:r>
            <a:r>
              <a:rPr lang="en-US" dirty="0" err="1" smtClean="0"/>
              <a:t>estudio</a:t>
            </a:r>
            <a:endParaRPr lang="en-US" dirty="0" smtClean="0"/>
          </a:p>
          <a:p>
            <a:r>
              <a:rPr lang="en-US" dirty="0" err="1" smtClean="0"/>
              <a:t>Experimentacion</a:t>
            </a:r>
            <a:endParaRPr lang="en-US" dirty="0" smtClean="0"/>
          </a:p>
          <a:p>
            <a:r>
              <a:rPr lang="en-US" dirty="0" smtClean="0"/>
              <a:t>Surf-Forecaster</a:t>
            </a:r>
          </a:p>
          <a:p>
            <a:r>
              <a:rPr lang="en-US" dirty="0" err="1" smtClean="0">
                <a:solidFill>
                  <a:schemeClr val="accent1">
                    <a:lumMod val="75000"/>
                  </a:schemeClr>
                </a:solidFill>
              </a:rPr>
              <a:t>Conclusiones</a:t>
            </a:r>
            <a:endParaRPr lang="en-US" dirty="0" smtClean="0">
              <a:solidFill>
                <a:schemeClr val="accent1">
                  <a:lumMod val="75000"/>
                </a:schemeClr>
              </a:solidFill>
            </a:endParaRPr>
          </a:p>
          <a:p>
            <a:endParaRPr lang="en-US" dirty="0" smtClean="0"/>
          </a:p>
          <a:p>
            <a:endParaRPr lang="es-AR" dirty="0"/>
          </a:p>
        </p:txBody>
      </p:sp>
      <p:pic>
        <p:nvPicPr>
          <p:cNvPr id="4" name="Picture 1"/>
          <p:cNvPicPr>
            <a:picLocks noChangeAspect="1" noChangeArrowheads="1"/>
          </p:cNvPicPr>
          <p:nvPr/>
        </p:nvPicPr>
        <p:blipFill>
          <a:blip r:embed="rId3" cstate="print"/>
          <a:srcRect/>
          <a:stretch>
            <a:fillRect/>
          </a:stretch>
        </p:blipFill>
        <p:spPr bwMode="auto">
          <a:xfrm>
            <a:off x="7810500" y="4772025"/>
            <a:ext cx="1333500" cy="2085975"/>
          </a:xfrm>
          <a:prstGeom prst="rect">
            <a:avLst/>
          </a:prstGeom>
          <a:noFill/>
          <a:ln w="9525">
            <a:noFill/>
            <a:miter lim="800000"/>
            <a:headEnd/>
            <a:tailEnd/>
          </a:ln>
          <a:effectLst/>
        </p:spPr>
      </p:pic>
    </p:spTree>
  </p:cSld>
  <p:clrMapOvr>
    <a:masterClrMapping/>
  </p:clrMapOvr>
  <p:transition advTm="1501"/>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US" dirty="0" smtClean="0"/>
              <a:t>Conclusiones (1)</a:t>
            </a:r>
            <a:endParaRPr lang="es-ES" dirty="0"/>
          </a:p>
        </p:txBody>
      </p:sp>
      <p:sp>
        <p:nvSpPr>
          <p:cNvPr id="3" name="2 Marcador de contenido"/>
          <p:cNvSpPr>
            <a:spLocks noGrp="1"/>
          </p:cNvSpPr>
          <p:nvPr>
            <p:ph idx="1"/>
          </p:nvPr>
        </p:nvSpPr>
        <p:spPr/>
        <p:txBody>
          <a:bodyPr/>
          <a:lstStyle/>
          <a:p>
            <a:r>
              <a:rPr lang="es-US" dirty="0" smtClean="0">
                <a:latin typeface="+mj-lt"/>
              </a:rPr>
              <a:t>Ventajas del enfoque</a:t>
            </a:r>
          </a:p>
          <a:p>
            <a:pPr lvl="1"/>
            <a:r>
              <a:rPr lang="es-US" dirty="0" smtClean="0">
                <a:latin typeface="+mj-lt"/>
              </a:rPr>
              <a:t>Utiliza datos sencillos de conseguir.</a:t>
            </a:r>
          </a:p>
          <a:p>
            <a:pPr lvl="1"/>
            <a:r>
              <a:rPr lang="es-US" dirty="0" smtClean="0">
                <a:latin typeface="+mj-lt"/>
              </a:rPr>
              <a:t>No requiere conocimiento experto.</a:t>
            </a:r>
          </a:p>
          <a:p>
            <a:pPr lvl="1"/>
            <a:r>
              <a:rPr lang="es-US" dirty="0" smtClean="0">
                <a:latin typeface="+mj-lt"/>
              </a:rPr>
              <a:t>No requiere configuración adicional dependiente del lugar.</a:t>
            </a:r>
          </a:p>
          <a:p>
            <a:pPr lvl="1"/>
            <a:r>
              <a:rPr lang="es-US" dirty="0" smtClean="0">
                <a:latin typeface="+mj-lt"/>
              </a:rPr>
              <a:t>Predicción a nivel de ola.</a:t>
            </a:r>
          </a:p>
          <a:p>
            <a:pPr lvl="1"/>
            <a:r>
              <a:rPr lang="es-US" dirty="0" smtClean="0">
                <a:latin typeface="+mj-lt"/>
              </a:rPr>
              <a:t>Elimina la necesidad de recorrer largas distancias buscando mejores olas.</a:t>
            </a:r>
          </a:p>
          <a:p>
            <a:pPr lvl="1"/>
            <a:r>
              <a:rPr lang="es-US" dirty="0" smtClean="0">
                <a:latin typeface="+mj-lt"/>
              </a:rPr>
              <a:t>Pronostica olas en cualquier lugar del mundo.</a:t>
            </a:r>
          </a:p>
          <a:p>
            <a:pPr lvl="1"/>
            <a:r>
              <a:rPr lang="es-US" dirty="0" smtClean="0">
                <a:latin typeface="+mj-lt"/>
              </a:rPr>
              <a:t>Ofrece una herramienta para comparar olas.</a:t>
            </a:r>
          </a:p>
          <a:p>
            <a:pPr lvl="1"/>
            <a:endParaRPr lang="es-ES" dirty="0"/>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US" dirty="0" smtClean="0"/>
              <a:t>Conclusiones (2)</a:t>
            </a:r>
            <a:endParaRPr lang="es-ES" dirty="0"/>
          </a:p>
        </p:txBody>
      </p:sp>
      <p:sp>
        <p:nvSpPr>
          <p:cNvPr id="3" name="2 Marcador de contenido"/>
          <p:cNvSpPr>
            <a:spLocks noGrp="1"/>
          </p:cNvSpPr>
          <p:nvPr>
            <p:ph idx="1"/>
          </p:nvPr>
        </p:nvSpPr>
        <p:spPr/>
        <p:txBody>
          <a:bodyPr/>
          <a:lstStyle/>
          <a:p>
            <a:r>
              <a:rPr lang="es-US" dirty="0" smtClean="0">
                <a:latin typeface="+mj-lt"/>
              </a:rPr>
              <a:t>Limitaciones</a:t>
            </a:r>
          </a:p>
          <a:p>
            <a:pPr lvl="1"/>
            <a:r>
              <a:rPr lang="es-US" dirty="0" smtClean="0">
                <a:latin typeface="+mj-lt"/>
              </a:rPr>
              <a:t>Sólo predice la altura de la ola deseada.</a:t>
            </a:r>
          </a:p>
          <a:p>
            <a:pPr lvl="1"/>
            <a:r>
              <a:rPr lang="es-US" dirty="0" smtClean="0">
                <a:latin typeface="+mj-lt"/>
              </a:rPr>
              <a:t>Historia de al menos 60 observaciones visuales.</a:t>
            </a:r>
          </a:p>
          <a:p>
            <a:pPr lvl="1"/>
            <a:r>
              <a:rPr lang="es-US" dirty="0" smtClean="0">
                <a:latin typeface="+mj-lt"/>
              </a:rPr>
              <a:t>En algunos casos depende de la geografía o arquitectura de la zona.</a:t>
            </a:r>
          </a:p>
          <a:p>
            <a:pPr lvl="1"/>
            <a:r>
              <a:rPr lang="es-US" dirty="0" smtClean="0">
                <a:latin typeface="+mj-lt"/>
              </a:rPr>
              <a:t>Hardware con grandes capacidades de almacenamiento.</a:t>
            </a:r>
            <a:endParaRPr lang="es-ES" dirty="0">
              <a:latin typeface="+mj-lt"/>
            </a:endParaRPr>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US" dirty="0" smtClean="0"/>
              <a:t>Preguntas</a:t>
            </a:r>
            <a:endParaRPr lang="es-ES" dirty="0"/>
          </a:p>
        </p:txBody>
      </p:sp>
      <p:pic>
        <p:nvPicPr>
          <p:cNvPr id="4" name="Picture 4"/>
          <p:cNvPicPr>
            <a:picLocks noGrp="1" noChangeAspect="1" noChangeArrowheads="1"/>
          </p:cNvPicPr>
          <p:nvPr>
            <p:ph idx="1"/>
          </p:nvPr>
        </p:nvPicPr>
        <p:blipFill>
          <a:blip r:embed="rId2" cstate="print"/>
          <a:srcRect/>
          <a:stretch>
            <a:fillRect/>
          </a:stretch>
        </p:blipFill>
        <p:spPr bwMode="auto">
          <a:xfrm>
            <a:off x="2973904" y="1935163"/>
            <a:ext cx="3196192" cy="4389437"/>
          </a:xfrm>
          <a:prstGeom prst="rect">
            <a:avLst/>
          </a:prstGeom>
          <a:noFill/>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1472" y="785794"/>
            <a:ext cx="8229600" cy="1143000"/>
          </a:xfrm>
        </p:spPr>
        <p:txBody>
          <a:bodyPr/>
          <a:lstStyle/>
          <a:p>
            <a:r>
              <a:rPr lang="en-US" dirty="0" err="1" smtClean="0"/>
              <a:t>Contexto</a:t>
            </a:r>
            <a:r>
              <a:rPr lang="en-US" dirty="0" smtClean="0"/>
              <a:t>(2)</a:t>
            </a:r>
            <a:endParaRPr lang="es-AR" dirty="0"/>
          </a:p>
        </p:txBody>
      </p:sp>
      <p:sp>
        <p:nvSpPr>
          <p:cNvPr id="3" name="Content Placeholder 2"/>
          <p:cNvSpPr>
            <a:spLocks noGrp="1"/>
          </p:cNvSpPr>
          <p:nvPr>
            <p:ph idx="1"/>
          </p:nvPr>
        </p:nvSpPr>
        <p:spPr/>
        <p:txBody>
          <a:bodyPr>
            <a:normAutofit/>
          </a:bodyPr>
          <a:lstStyle/>
          <a:p>
            <a:endParaRPr lang="en-US" dirty="0" smtClean="0"/>
          </a:p>
          <a:p>
            <a:pPr>
              <a:buNone/>
            </a:pPr>
            <a:endParaRPr lang="en-US" dirty="0" smtClean="0"/>
          </a:p>
          <a:p>
            <a:endParaRPr lang="en-US" dirty="0" smtClean="0"/>
          </a:p>
          <a:p>
            <a:pPr>
              <a:buNone/>
            </a:pPr>
            <a:endParaRPr lang="en-US" dirty="0" smtClean="0"/>
          </a:p>
          <a:p>
            <a:endParaRPr lang="en-US" dirty="0" smtClean="0"/>
          </a:p>
          <a:p>
            <a:pPr>
              <a:buNone/>
            </a:pPr>
            <a:endParaRPr lang="es-AR" dirty="0"/>
          </a:p>
        </p:txBody>
      </p:sp>
      <p:pic>
        <p:nvPicPr>
          <p:cNvPr id="3083" name="Picture 11" descr="http://www.worldwavedata.com/plaatjes/val03.jpg"/>
          <p:cNvPicPr>
            <a:picLocks noChangeAspect="1" noChangeArrowheads="1"/>
          </p:cNvPicPr>
          <p:nvPr/>
        </p:nvPicPr>
        <p:blipFill>
          <a:blip r:embed="rId4" cstate="print"/>
          <a:srcRect/>
          <a:stretch>
            <a:fillRect/>
          </a:stretch>
        </p:blipFill>
        <p:spPr bwMode="auto">
          <a:xfrm>
            <a:off x="2143108" y="3050024"/>
            <a:ext cx="4214842" cy="3736562"/>
          </a:xfrm>
          <a:prstGeom prst="rect">
            <a:avLst/>
          </a:prstGeom>
          <a:noFill/>
        </p:spPr>
      </p:pic>
      <p:sp>
        <p:nvSpPr>
          <p:cNvPr id="12" name="TextBox 11"/>
          <p:cNvSpPr txBox="1"/>
          <p:nvPr/>
        </p:nvSpPr>
        <p:spPr>
          <a:xfrm>
            <a:off x="642910" y="2000240"/>
            <a:ext cx="4500594" cy="1015663"/>
          </a:xfrm>
          <a:prstGeom prst="rect">
            <a:avLst/>
          </a:prstGeom>
          <a:noFill/>
        </p:spPr>
        <p:txBody>
          <a:bodyPr wrap="square" rtlCol="0">
            <a:spAutoFit/>
          </a:bodyPr>
          <a:lstStyle/>
          <a:p>
            <a:r>
              <a:rPr lang="en-US" sz="2400" dirty="0" smtClean="0"/>
              <a:t>Wave Watch III</a:t>
            </a:r>
          </a:p>
          <a:p>
            <a:endParaRPr lang="en-US" dirty="0" smtClean="0"/>
          </a:p>
          <a:p>
            <a:r>
              <a:rPr lang="en-US" dirty="0" err="1" smtClean="0"/>
              <a:t>Particionamiento</a:t>
            </a:r>
            <a:r>
              <a:rPr lang="en-US" dirty="0" smtClean="0"/>
              <a:t> </a:t>
            </a:r>
            <a:r>
              <a:rPr lang="en-US" dirty="0" smtClean="0"/>
              <a:t>del </a:t>
            </a:r>
            <a:r>
              <a:rPr lang="en-US" dirty="0" err="1" smtClean="0"/>
              <a:t>oceano</a:t>
            </a:r>
            <a:r>
              <a:rPr lang="en-US" dirty="0" smtClean="0"/>
              <a:t> en </a:t>
            </a:r>
            <a:r>
              <a:rPr lang="en-US" dirty="0" err="1" smtClean="0"/>
              <a:t>grillas</a:t>
            </a:r>
            <a:r>
              <a:rPr lang="en-US" dirty="0" smtClean="0"/>
              <a:t>.</a:t>
            </a:r>
            <a:endParaRPr lang="es-AR" dirty="0"/>
          </a:p>
        </p:txBody>
      </p:sp>
      <p:cxnSp>
        <p:nvCxnSpPr>
          <p:cNvPr id="14" name="Straight Arrow Connector 13"/>
          <p:cNvCxnSpPr/>
          <p:nvPr/>
        </p:nvCxnSpPr>
        <p:spPr>
          <a:xfrm rot="5400000" flipH="1" flipV="1">
            <a:off x="4929190" y="3571876"/>
            <a:ext cx="1643074" cy="164307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5" name="Rounded Rectangle 14"/>
          <p:cNvSpPr/>
          <p:nvPr/>
        </p:nvSpPr>
        <p:spPr>
          <a:xfrm>
            <a:off x="6643702" y="3143248"/>
            <a:ext cx="2143140" cy="107157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Altura</a:t>
            </a:r>
            <a:endParaRPr lang="en-US" dirty="0" smtClean="0"/>
          </a:p>
          <a:p>
            <a:pPr algn="ctr"/>
            <a:r>
              <a:rPr lang="en-US" dirty="0" err="1" smtClean="0"/>
              <a:t>Direccion</a:t>
            </a:r>
            <a:endParaRPr lang="en-US" dirty="0" smtClean="0"/>
          </a:p>
          <a:p>
            <a:pPr algn="ctr"/>
            <a:r>
              <a:rPr lang="en-US" dirty="0" err="1" smtClean="0"/>
              <a:t>Periodo</a:t>
            </a:r>
            <a:endParaRPr lang="es-AR" dirty="0"/>
          </a:p>
        </p:txBody>
      </p:sp>
    </p:spTree>
    <p:custDataLst>
      <p:tags r:id="rId1"/>
    </p:custDataLst>
  </p:cSld>
  <p:clrMapOvr>
    <a:masterClrMapping/>
  </p:clrMapOvr>
  <p:transition advTm="3880"/>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s-AR" dirty="0"/>
          </a:p>
        </p:txBody>
      </p:sp>
      <p:sp>
        <p:nvSpPr>
          <p:cNvPr id="3" name="Content Placeholder 2"/>
          <p:cNvSpPr>
            <a:spLocks noGrp="1"/>
          </p:cNvSpPr>
          <p:nvPr>
            <p:ph idx="1"/>
          </p:nvPr>
        </p:nvSpPr>
        <p:spPr/>
        <p:txBody>
          <a:bodyPr/>
          <a:lstStyle/>
          <a:p>
            <a:r>
              <a:rPr lang="en-US" dirty="0" err="1" smtClean="0"/>
              <a:t>Contexto</a:t>
            </a:r>
            <a:endParaRPr lang="en-US" dirty="0" smtClean="0"/>
          </a:p>
          <a:p>
            <a:r>
              <a:rPr lang="en-US" dirty="0" err="1" smtClean="0">
                <a:solidFill>
                  <a:schemeClr val="accent2">
                    <a:lumMod val="75000"/>
                  </a:schemeClr>
                </a:solidFill>
              </a:rPr>
              <a:t>Problematica</a:t>
            </a:r>
            <a:endParaRPr lang="en-US" dirty="0" smtClean="0">
              <a:solidFill>
                <a:schemeClr val="accent2">
                  <a:lumMod val="75000"/>
                </a:schemeClr>
              </a:solidFill>
            </a:endParaRPr>
          </a:p>
          <a:p>
            <a:r>
              <a:rPr lang="en-US" dirty="0" err="1" smtClean="0"/>
              <a:t>Aprendizaje</a:t>
            </a:r>
            <a:r>
              <a:rPr lang="en-US" dirty="0" smtClean="0"/>
              <a:t> de </a:t>
            </a:r>
            <a:r>
              <a:rPr lang="en-US" dirty="0" err="1" smtClean="0"/>
              <a:t>máquina</a:t>
            </a:r>
            <a:endParaRPr lang="en-US" dirty="0" smtClean="0"/>
          </a:p>
          <a:p>
            <a:r>
              <a:rPr lang="en-US" dirty="0" err="1" smtClean="0"/>
              <a:t>Propuesta</a:t>
            </a:r>
            <a:endParaRPr lang="en-US" dirty="0" smtClean="0"/>
          </a:p>
          <a:p>
            <a:r>
              <a:rPr lang="en-US" dirty="0" err="1" smtClean="0"/>
              <a:t>Caso</a:t>
            </a:r>
            <a:r>
              <a:rPr lang="en-US" dirty="0" smtClean="0"/>
              <a:t> de </a:t>
            </a:r>
            <a:r>
              <a:rPr lang="en-US" dirty="0" err="1" smtClean="0"/>
              <a:t>estudio</a:t>
            </a:r>
            <a:endParaRPr lang="en-US" dirty="0" smtClean="0"/>
          </a:p>
          <a:p>
            <a:r>
              <a:rPr lang="en-US" dirty="0" err="1" smtClean="0"/>
              <a:t>Experimentacion</a:t>
            </a:r>
            <a:endParaRPr lang="en-US" dirty="0" smtClean="0"/>
          </a:p>
          <a:p>
            <a:r>
              <a:rPr lang="en-US" dirty="0" smtClean="0"/>
              <a:t>Surf-Forecaster</a:t>
            </a:r>
          </a:p>
          <a:p>
            <a:r>
              <a:rPr lang="en-US" dirty="0" err="1" smtClean="0"/>
              <a:t>Conclusiones</a:t>
            </a:r>
            <a:endParaRPr lang="en-US" dirty="0" smtClean="0"/>
          </a:p>
          <a:p>
            <a:endParaRPr lang="en-US" dirty="0" smtClean="0"/>
          </a:p>
          <a:p>
            <a:endParaRPr lang="es-AR" dirty="0"/>
          </a:p>
        </p:txBody>
      </p:sp>
      <p:pic>
        <p:nvPicPr>
          <p:cNvPr id="4" name="Picture 1"/>
          <p:cNvPicPr>
            <a:picLocks noChangeAspect="1" noChangeArrowheads="1"/>
          </p:cNvPicPr>
          <p:nvPr/>
        </p:nvPicPr>
        <p:blipFill>
          <a:blip r:embed="rId3" cstate="print"/>
          <a:srcRect/>
          <a:stretch>
            <a:fillRect/>
          </a:stretch>
        </p:blipFill>
        <p:spPr bwMode="auto">
          <a:xfrm>
            <a:off x="7810500" y="4772025"/>
            <a:ext cx="1333500" cy="2085975"/>
          </a:xfrm>
          <a:prstGeom prst="rect">
            <a:avLst/>
          </a:prstGeom>
          <a:noFill/>
          <a:ln w="9525">
            <a:noFill/>
            <a:miter lim="800000"/>
            <a:headEnd/>
            <a:tailEnd/>
          </a:ln>
          <a:effectLst/>
        </p:spPr>
      </p:pic>
    </p:spTree>
  </p:cSld>
  <p:clrMapOvr>
    <a:masterClrMapping/>
  </p:clrMapOvr>
  <p:transition advTm="1501"/>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1472" y="785794"/>
            <a:ext cx="8229600" cy="1143000"/>
          </a:xfrm>
        </p:spPr>
        <p:txBody>
          <a:bodyPr/>
          <a:lstStyle/>
          <a:p>
            <a:r>
              <a:rPr lang="en-US" dirty="0" err="1" smtClean="0"/>
              <a:t>Problematica</a:t>
            </a:r>
            <a:endParaRPr lang="es-AR" dirty="0"/>
          </a:p>
        </p:txBody>
      </p:sp>
      <p:sp>
        <p:nvSpPr>
          <p:cNvPr id="3" name="Content Placeholder 2"/>
          <p:cNvSpPr>
            <a:spLocks noGrp="1"/>
          </p:cNvSpPr>
          <p:nvPr>
            <p:ph idx="1"/>
          </p:nvPr>
        </p:nvSpPr>
        <p:spPr>
          <a:xfrm>
            <a:off x="500034" y="1643050"/>
            <a:ext cx="8229600" cy="779140"/>
          </a:xfrm>
        </p:spPr>
        <p:txBody>
          <a:bodyPr>
            <a:normAutofit/>
          </a:bodyPr>
          <a:lstStyle/>
          <a:p>
            <a:pPr lvl="8">
              <a:buNone/>
            </a:pPr>
            <a:endParaRPr lang="en-US" dirty="0" smtClean="0"/>
          </a:p>
          <a:p>
            <a:pPr lvl="8">
              <a:buNone/>
            </a:pPr>
            <a:endParaRPr lang="en-US" dirty="0" smtClean="0"/>
          </a:p>
          <a:p>
            <a:pPr>
              <a:buNone/>
            </a:pPr>
            <a:endParaRPr lang="en-US" dirty="0" smtClean="0"/>
          </a:p>
          <a:p>
            <a:endParaRPr lang="en-US" dirty="0" smtClean="0"/>
          </a:p>
          <a:p>
            <a:endParaRPr lang="en-US" dirty="0" smtClean="0"/>
          </a:p>
          <a:p>
            <a:pPr>
              <a:buNone/>
            </a:pPr>
            <a:endParaRPr lang="en-US" dirty="0" smtClean="0"/>
          </a:p>
          <a:p>
            <a:endParaRPr lang="en-US" dirty="0" smtClean="0"/>
          </a:p>
          <a:p>
            <a:pPr>
              <a:buNone/>
            </a:pPr>
            <a:endParaRPr lang="en-US" dirty="0" smtClean="0"/>
          </a:p>
          <a:p>
            <a:endParaRPr lang="en-US" dirty="0" smtClean="0"/>
          </a:p>
          <a:p>
            <a:pPr>
              <a:buNone/>
            </a:pPr>
            <a:endParaRPr lang="es-AR" dirty="0"/>
          </a:p>
        </p:txBody>
      </p:sp>
      <p:sp>
        <p:nvSpPr>
          <p:cNvPr id="11" name="TextBox 10"/>
          <p:cNvSpPr txBox="1"/>
          <p:nvPr/>
        </p:nvSpPr>
        <p:spPr>
          <a:xfrm>
            <a:off x="0" y="2357430"/>
            <a:ext cx="4214810" cy="369332"/>
          </a:xfrm>
          <a:prstGeom prst="rect">
            <a:avLst/>
          </a:prstGeom>
          <a:noFill/>
        </p:spPr>
        <p:txBody>
          <a:bodyPr wrap="square" rtlCol="0">
            <a:spAutoFit/>
          </a:bodyPr>
          <a:lstStyle/>
          <a:p>
            <a:r>
              <a:rPr lang="en-US" dirty="0" smtClean="0"/>
              <a:t>Estado del mar en un </a:t>
            </a:r>
            <a:r>
              <a:rPr lang="en-US" dirty="0" err="1" smtClean="0"/>
              <a:t>punto</a:t>
            </a:r>
            <a:r>
              <a:rPr lang="en-US" dirty="0" smtClean="0"/>
              <a:t> de la </a:t>
            </a:r>
            <a:r>
              <a:rPr lang="en-US" dirty="0" err="1" smtClean="0"/>
              <a:t>grilla</a:t>
            </a:r>
            <a:endParaRPr lang="es-AR" dirty="0"/>
          </a:p>
        </p:txBody>
      </p:sp>
      <p:cxnSp>
        <p:nvCxnSpPr>
          <p:cNvPr id="13" name="Straight Connector 12"/>
          <p:cNvCxnSpPr/>
          <p:nvPr/>
        </p:nvCxnSpPr>
        <p:spPr>
          <a:xfrm rot="5400000">
            <a:off x="2143108" y="4286256"/>
            <a:ext cx="4143404" cy="0"/>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4572000" y="2357430"/>
            <a:ext cx="4128374" cy="369332"/>
          </a:xfrm>
          <a:prstGeom prst="rect">
            <a:avLst/>
          </a:prstGeom>
          <a:noFill/>
        </p:spPr>
        <p:txBody>
          <a:bodyPr wrap="none" rtlCol="0">
            <a:spAutoFit/>
          </a:bodyPr>
          <a:lstStyle/>
          <a:p>
            <a:r>
              <a:rPr lang="en-US" dirty="0" err="1" smtClean="0"/>
              <a:t>Reporte</a:t>
            </a:r>
            <a:r>
              <a:rPr lang="en-US" dirty="0" smtClean="0"/>
              <a:t> de </a:t>
            </a:r>
            <a:r>
              <a:rPr lang="en-US" dirty="0" err="1" smtClean="0"/>
              <a:t>altura</a:t>
            </a:r>
            <a:r>
              <a:rPr lang="en-US" dirty="0" smtClean="0"/>
              <a:t> en la </a:t>
            </a:r>
            <a:r>
              <a:rPr lang="en-US" dirty="0" err="1" smtClean="0"/>
              <a:t>ola</a:t>
            </a:r>
            <a:r>
              <a:rPr lang="en-US" dirty="0" smtClean="0"/>
              <a:t> </a:t>
            </a:r>
            <a:r>
              <a:rPr lang="en-US" dirty="0" err="1" smtClean="0"/>
              <a:t>sobre</a:t>
            </a:r>
            <a:r>
              <a:rPr lang="en-US" dirty="0" smtClean="0"/>
              <a:t> la </a:t>
            </a:r>
            <a:r>
              <a:rPr lang="en-US" dirty="0" err="1" smtClean="0"/>
              <a:t>costa</a:t>
            </a:r>
            <a:endParaRPr lang="es-AR" dirty="0"/>
          </a:p>
        </p:txBody>
      </p:sp>
      <p:sp>
        <p:nvSpPr>
          <p:cNvPr id="18" name="TextBox 17"/>
          <p:cNvSpPr txBox="1"/>
          <p:nvPr/>
        </p:nvSpPr>
        <p:spPr>
          <a:xfrm>
            <a:off x="4572000" y="3357562"/>
            <a:ext cx="3786214" cy="1754326"/>
          </a:xfrm>
          <a:prstGeom prst="rect">
            <a:avLst/>
          </a:prstGeom>
          <a:noFill/>
        </p:spPr>
        <p:txBody>
          <a:bodyPr wrap="square" rtlCol="0">
            <a:spAutoFit/>
          </a:bodyPr>
          <a:lstStyle/>
          <a:p>
            <a:r>
              <a:rPr lang="en-US" dirty="0" smtClean="0"/>
              <a:t>Lugar 1: </a:t>
            </a:r>
            <a:r>
              <a:rPr lang="en-US" dirty="0" smtClean="0"/>
              <a:t>0.2 </a:t>
            </a:r>
            <a:r>
              <a:rPr lang="en-US" dirty="0" err="1" smtClean="0"/>
              <a:t>mts</a:t>
            </a:r>
            <a:endParaRPr lang="en-US" dirty="0" smtClean="0"/>
          </a:p>
          <a:p>
            <a:endParaRPr lang="en-US" dirty="0" smtClean="0"/>
          </a:p>
          <a:p>
            <a:r>
              <a:rPr lang="en-US" dirty="0" smtClean="0"/>
              <a:t>Lugar 2: 1.7 </a:t>
            </a:r>
            <a:r>
              <a:rPr lang="en-US" dirty="0" err="1" smtClean="0"/>
              <a:t>mts</a:t>
            </a:r>
            <a:endParaRPr lang="en-US" dirty="0" smtClean="0"/>
          </a:p>
          <a:p>
            <a:endParaRPr lang="en-US" dirty="0" smtClean="0"/>
          </a:p>
          <a:p>
            <a:r>
              <a:rPr lang="en-US" dirty="0" smtClean="0"/>
              <a:t>Lugar </a:t>
            </a:r>
            <a:r>
              <a:rPr lang="en-US" dirty="0" smtClean="0"/>
              <a:t>3: </a:t>
            </a:r>
            <a:r>
              <a:rPr lang="en-US" dirty="0" smtClean="0"/>
              <a:t>0.5 </a:t>
            </a:r>
            <a:r>
              <a:rPr lang="en-US" dirty="0" err="1" smtClean="0"/>
              <a:t>mts</a:t>
            </a:r>
            <a:endParaRPr lang="en-US" dirty="0" smtClean="0"/>
          </a:p>
          <a:p>
            <a:endParaRPr lang="es-AR" dirty="0"/>
          </a:p>
        </p:txBody>
      </p:sp>
      <p:sp>
        <p:nvSpPr>
          <p:cNvPr id="19" name="TextBox 18"/>
          <p:cNvSpPr txBox="1"/>
          <p:nvPr/>
        </p:nvSpPr>
        <p:spPr>
          <a:xfrm>
            <a:off x="1285852" y="3357562"/>
            <a:ext cx="3143272" cy="2246769"/>
          </a:xfrm>
          <a:prstGeom prst="rect">
            <a:avLst/>
          </a:prstGeom>
          <a:noFill/>
        </p:spPr>
        <p:txBody>
          <a:bodyPr wrap="square" rtlCol="0">
            <a:spAutoFit/>
          </a:bodyPr>
          <a:lstStyle/>
          <a:p>
            <a:r>
              <a:rPr lang="en-US" sz="2800" dirty="0" err="1" smtClean="0"/>
              <a:t>Altura</a:t>
            </a:r>
            <a:r>
              <a:rPr lang="en-US" sz="2800" dirty="0" smtClean="0"/>
              <a:t>: 1.7 </a:t>
            </a:r>
            <a:r>
              <a:rPr lang="en-US" sz="2800" dirty="0" err="1" smtClean="0"/>
              <a:t>mts</a:t>
            </a:r>
            <a:endParaRPr lang="en-US" sz="2800" dirty="0" smtClean="0"/>
          </a:p>
          <a:p>
            <a:endParaRPr lang="en-US" sz="2800" dirty="0" smtClean="0"/>
          </a:p>
          <a:p>
            <a:r>
              <a:rPr lang="en-US" sz="2800" dirty="0" err="1" smtClean="0"/>
              <a:t>Direccion</a:t>
            </a:r>
            <a:r>
              <a:rPr lang="en-US" sz="2800" dirty="0" smtClean="0"/>
              <a:t>: Sur</a:t>
            </a:r>
          </a:p>
          <a:p>
            <a:endParaRPr lang="en-US" sz="2800" dirty="0" smtClean="0"/>
          </a:p>
          <a:p>
            <a:r>
              <a:rPr lang="en-US" sz="2800" dirty="0" err="1" smtClean="0"/>
              <a:t>Periodo</a:t>
            </a:r>
            <a:r>
              <a:rPr lang="en-US" sz="2800" dirty="0" smtClean="0"/>
              <a:t>: 12 </a:t>
            </a:r>
            <a:r>
              <a:rPr lang="en-US" sz="2800" dirty="0" err="1" smtClean="0"/>
              <a:t>seg</a:t>
            </a:r>
            <a:r>
              <a:rPr lang="en-US" dirty="0" smtClean="0"/>
              <a:t>. </a:t>
            </a:r>
            <a:endParaRPr lang="es-AR" dirty="0"/>
          </a:p>
        </p:txBody>
      </p:sp>
      <p:pic>
        <p:nvPicPr>
          <p:cNvPr id="20484" name="Picture 4" descr="http://www.bestfreeicons.com/smimages/wave-icon.png"/>
          <p:cNvPicPr>
            <a:picLocks noChangeAspect="1" noChangeArrowheads="1"/>
          </p:cNvPicPr>
          <p:nvPr/>
        </p:nvPicPr>
        <p:blipFill>
          <a:blip r:embed="rId3" cstate="print"/>
          <a:srcRect/>
          <a:stretch>
            <a:fillRect/>
          </a:stretch>
        </p:blipFill>
        <p:spPr bwMode="auto">
          <a:xfrm>
            <a:off x="500034" y="3214686"/>
            <a:ext cx="647696" cy="647697"/>
          </a:xfrm>
          <a:prstGeom prst="rect">
            <a:avLst/>
          </a:prstGeom>
          <a:noFill/>
        </p:spPr>
      </p:pic>
      <p:pic>
        <p:nvPicPr>
          <p:cNvPr id="20486" name="Picture 6" descr="http://skybarge.com/map/DirectionIcon.gif"/>
          <p:cNvPicPr>
            <a:picLocks noChangeAspect="1" noChangeArrowheads="1"/>
          </p:cNvPicPr>
          <p:nvPr/>
        </p:nvPicPr>
        <p:blipFill>
          <a:blip r:embed="rId4" cstate="print"/>
          <a:srcRect/>
          <a:stretch>
            <a:fillRect/>
          </a:stretch>
        </p:blipFill>
        <p:spPr bwMode="auto">
          <a:xfrm>
            <a:off x="285720" y="3857628"/>
            <a:ext cx="1090584" cy="1055407"/>
          </a:xfrm>
          <a:prstGeom prst="rect">
            <a:avLst/>
          </a:prstGeom>
          <a:noFill/>
        </p:spPr>
      </p:pic>
      <p:pic>
        <p:nvPicPr>
          <p:cNvPr id="20488" name="Picture 8" descr="http://static.commentcamarche.net/en.kioskea.net/faq/images/2228-timer-icon-s-.png"/>
          <p:cNvPicPr>
            <a:picLocks noChangeAspect="1" noChangeArrowheads="1"/>
          </p:cNvPicPr>
          <p:nvPr/>
        </p:nvPicPr>
        <p:blipFill>
          <a:blip r:embed="rId5" cstate="print"/>
          <a:srcRect/>
          <a:stretch>
            <a:fillRect/>
          </a:stretch>
        </p:blipFill>
        <p:spPr bwMode="auto">
          <a:xfrm>
            <a:off x="428596" y="4929198"/>
            <a:ext cx="714340" cy="714340"/>
          </a:xfrm>
          <a:prstGeom prst="rect">
            <a:avLst/>
          </a:prstGeom>
          <a:noFill/>
        </p:spPr>
      </p:pic>
      <p:sp>
        <p:nvSpPr>
          <p:cNvPr id="20490" name="AutoShape 10" descr="http://www.ubatubasurfcam.com.br/v2/fotos_dia/ita3.jpg"/>
          <p:cNvSpPr>
            <a:spLocks noChangeAspect="1" noChangeArrowheads="1"/>
          </p:cNvSpPr>
          <p:nvPr/>
        </p:nvSpPr>
        <p:spPr bwMode="auto">
          <a:xfrm>
            <a:off x="149225" y="-2332038"/>
            <a:ext cx="6096000" cy="4572001"/>
          </a:xfrm>
          <a:prstGeom prst="rect">
            <a:avLst/>
          </a:prstGeom>
          <a:noFill/>
        </p:spPr>
        <p:txBody>
          <a:bodyPr vert="horz" wrap="square" lIns="91440" tIns="45720" rIns="91440" bIns="45720" numCol="1" anchor="t" anchorCtr="0" compatLnSpc="1">
            <a:prstTxWarp prst="textNoShape">
              <a:avLst/>
            </a:prstTxWarp>
          </a:bodyPr>
          <a:lstStyle/>
          <a:p>
            <a:endParaRPr lang="es-AR"/>
          </a:p>
        </p:txBody>
      </p:sp>
      <p:sp>
        <p:nvSpPr>
          <p:cNvPr id="20496" name="AutoShape 16" descr="http://www.ubatubasurfcam.com.br/v2/fotos_dia/ita3.jpg"/>
          <p:cNvSpPr>
            <a:spLocks noChangeAspect="1" noChangeArrowheads="1"/>
          </p:cNvSpPr>
          <p:nvPr/>
        </p:nvSpPr>
        <p:spPr bwMode="auto">
          <a:xfrm>
            <a:off x="149225" y="-2332038"/>
            <a:ext cx="6096000" cy="4572001"/>
          </a:xfrm>
          <a:prstGeom prst="rect">
            <a:avLst/>
          </a:prstGeom>
          <a:noFill/>
        </p:spPr>
        <p:txBody>
          <a:bodyPr vert="horz" wrap="square" lIns="91440" tIns="45720" rIns="91440" bIns="45720" numCol="1" anchor="t" anchorCtr="0" compatLnSpc="1">
            <a:prstTxWarp prst="textNoShape">
              <a:avLst/>
            </a:prstTxWarp>
          </a:bodyPr>
          <a:lstStyle/>
          <a:p>
            <a:endParaRPr lang="es-AR"/>
          </a:p>
        </p:txBody>
      </p:sp>
      <p:sp>
        <p:nvSpPr>
          <p:cNvPr id="20498" name="AutoShape 18" descr="http://www.ubatubasurfcam.com.br/v2/fotos_dia/ita3.jpg"/>
          <p:cNvSpPr>
            <a:spLocks noChangeAspect="1" noChangeArrowheads="1"/>
          </p:cNvSpPr>
          <p:nvPr/>
        </p:nvSpPr>
        <p:spPr bwMode="auto">
          <a:xfrm>
            <a:off x="149225" y="-2332038"/>
            <a:ext cx="6096000" cy="4572001"/>
          </a:xfrm>
          <a:prstGeom prst="rect">
            <a:avLst/>
          </a:prstGeom>
          <a:noFill/>
        </p:spPr>
        <p:txBody>
          <a:bodyPr vert="horz" wrap="square" lIns="91440" tIns="45720" rIns="91440" bIns="45720" numCol="1" anchor="t" anchorCtr="0" compatLnSpc="1">
            <a:prstTxWarp prst="textNoShape">
              <a:avLst/>
            </a:prstTxWarp>
          </a:bodyPr>
          <a:lstStyle/>
          <a:p>
            <a:endParaRPr lang="es-AR"/>
          </a:p>
        </p:txBody>
      </p:sp>
      <p:sp>
        <p:nvSpPr>
          <p:cNvPr id="20500" name="AutoShape 20" descr="http://www.ubatubasurfcam.com.br/v2/fotos_dia/ita3.jpg"/>
          <p:cNvSpPr>
            <a:spLocks noChangeAspect="1" noChangeArrowheads="1"/>
          </p:cNvSpPr>
          <p:nvPr/>
        </p:nvSpPr>
        <p:spPr bwMode="auto">
          <a:xfrm>
            <a:off x="-642974" y="1071546"/>
            <a:ext cx="6096000" cy="4572001"/>
          </a:xfrm>
          <a:prstGeom prst="rect">
            <a:avLst/>
          </a:prstGeom>
          <a:noFill/>
        </p:spPr>
        <p:txBody>
          <a:bodyPr vert="horz" wrap="square" lIns="91440" tIns="45720" rIns="91440" bIns="45720" numCol="1" anchor="t" anchorCtr="0" compatLnSpc="1">
            <a:prstTxWarp prst="textNoShape">
              <a:avLst/>
            </a:prstTxWarp>
          </a:bodyPr>
          <a:lstStyle/>
          <a:p>
            <a:endParaRPr lang="es-AR"/>
          </a:p>
        </p:txBody>
      </p:sp>
      <p:sp>
        <p:nvSpPr>
          <p:cNvPr id="20501" name="AutoShape 21" descr="http://www.ubatubasurfcam.com.br/v2/fotos_dia/ubacamlogo.jpg"/>
          <p:cNvSpPr>
            <a:spLocks noChangeAspect="1" noChangeArrowheads="1"/>
          </p:cNvSpPr>
          <p:nvPr/>
        </p:nvSpPr>
        <p:spPr bwMode="auto">
          <a:xfrm>
            <a:off x="119063" y="2035175"/>
            <a:ext cx="447675" cy="428625"/>
          </a:xfrm>
          <a:prstGeom prst="rect">
            <a:avLst/>
          </a:prstGeom>
          <a:noFill/>
        </p:spPr>
        <p:txBody>
          <a:bodyPr vert="horz" wrap="square" lIns="91440" tIns="45720" rIns="91440" bIns="45720" numCol="1" anchor="t" anchorCtr="0" compatLnSpc="1">
            <a:prstTxWarp prst="textNoShape">
              <a:avLst/>
            </a:prstTxWarp>
          </a:bodyPr>
          <a:lstStyle/>
          <a:p>
            <a:endParaRPr lang="es-AR"/>
          </a:p>
        </p:txBody>
      </p:sp>
      <p:sp>
        <p:nvSpPr>
          <p:cNvPr id="20503" name="AutoShape 23" descr="http://www.ubatubasurfcam.com.br/v2/fotos_dia/ita3.jpg"/>
          <p:cNvSpPr>
            <a:spLocks noChangeAspect="1" noChangeArrowheads="1"/>
          </p:cNvSpPr>
          <p:nvPr/>
        </p:nvSpPr>
        <p:spPr bwMode="auto">
          <a:xfrm>
            <a:off x="149225" y="-2193925"/>
            <a:ext cx="6096000" cy="4572000"/>
          </a:xfrm>
          <a:prstGeom prst="rect">
            <a:avLst/>
          </a:prstGeom>
          <a:noFill/>
        </p:spPr>
        <p:txBody>
          <a:bodyPr vert="horz" wrap="square" lIns="91440" tIns="45720" rIns="91440" bIns="45720" numCol="1" anchor="t" anchorCtr="0" compatLnSpc="1">
            <a:prstTxWarp prst="textNoShape">
              <a:avLst/>
            </a:prstTxWarp>
          </a:bodyPr>
          <a:lstStyle/>
          <a:p>
            <a:endParaRPr lang="es-AR"/>
          </a:p>
        </p:txBody>
      </p:sp>
    </p:spTree>
  </p:cSld>
  <p:clrMapOvr>
    <a:masterClrMapping/>
  </p:clrMapOvr>
  <p:transition advTm="920"/>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1472" y="785794"/>
            <a:ext cx="8229600" cy="1143000"/>
          </a:xfrm>
        </p:spPr>
        <p:txBody>
          <a:bodyPr/>
          <a:lstStyle/>
          <a:p>
            <a:r>
              <a:rPr lang="en-US" dirty="0" err="1" smtClean="0"/>
              <a:t>Problematica</a:t>
            </a:r>
            <a:endParaRPr lang="es-AR" dirty="0"/>
          </a:p>
        </p:txBody>
      </p:sp>
      <p:sp>
        <p:nvSpPr>
          <p:cNvPr id="3" name="Content Placeholder 2"/>
          <p:cNvSpPr>
            <a:spLocks noGrp="1"/>
          </p:cNvSpPr>
          <p:nvPr>
            <p:ph idx="1"/>
          </p:nvPr>
        </p:nvSpPr>
        <p:spPr>
          <a:xfrm>
            <a:off x="500034" y="1643050"/>
            <a:ext cx="8229600" cy="779140"/>
          </a:xfrm>
        </p:spPr>
        <p:txBody>
          <a:bodyPr>
            <a:normAutofit/>
          </a:bodyPr>
          <a:lstStyle/>
          <a:p>
            <a:pPr lvl="8">
              <a:buNone/>
            </a:pPr>
            <a:endParaRPr lang="en-US" dirty="0" smtClean="0"/>
          </a:p>
          <a:p>
            <a:pPr lvl="8">
              <a:buNone/>
            </a:pPr>
            <a:endParaRPr lang="en-US" dirty="0" smtClean="0"/>
          </a:p>
          <a:p>
            <a:pPr>
              <a:buNone/>
            </a:pPr>
            <a:endParaRPr lang="en-US" dirty="0" smtClean="0"/>
          </a:p>
          <a:p>
            <a:endParaRPr lang="en-US" dirty="0" smtClean="0"/>
          </a:p>
          <a:p>
            <a:endParaRPr lang="en-US" dirty="0" smtClean="0"/>
          </a:p>
          <a:p>
            <a:pPr>
              <a:buNone/>
            </a:pPr>
            <a:endParaRPr lang="en-US" dirty="0" smtClean="0"/>
          </a:p>
          <a:p>
            <a:endParaRPr lang="en-US" dirty="0" smtClean="0"/>
          </a:p>
          <a:p>
            <a:pPr>
              <a:buNone/>
            </a:pPr>
            <a:endParaRPr lang="en-US" dirty="0" smtClean="0"/>
          </a:p>
          <a:p>
            <a:endParaRPr lang="en-US" dirty="0" smtClean="0"/>
          </a:p>
          <a:p>
            <a:pPr>
              <a:buNone/>
            </a:pPr>
            <a:endParaRPr lang="es-AR" dirty="0"/>
          </a:p>
        </p:txBody>
      </p:sp>
      <p:sp>
        <p:nvSpPr>
          <p:cNvPr id="20490" name="AutoShape 10" descr="http://www.ubatubasurfcam.com.br/v2/fotos_dia/ita3.jpg"/>
          <p:cNvSpPr>
            <a:spLocks noChangeAspect="1" noChangeArrowheads="1"/>
          </p:cNvSpPr>
          <p:nvPr/>
        </p:nvSpPr>
        <p:spPr bwMode="auto">
          <a:xfrm>
            <a:off x="149225" y="-2332038"/>
            <a:ext cx="6096000" cy="4572001"/>
          </a:xfrm>
          <a:prstGeom prst="rect">
            <a:avLst/>
          </a:prstGeom>
          <a:noFill/>
        </p:spPr>
        <p:txBody>
          <a:bodyPr vert="horz" wrap="square" lIns="91440" tIns="45720" rIns="91440" bIns="45720" numCol="1" anchor="t" anchorCtr="0" compatLnSpc="1">
            <a:prstTxWarp prst="textNoShape">
              <a:avLst/>
            </a:prstTxWarp>
          </a:bodyPr>
          <a:lstStyle/>
          <a:p>
            <a:endParaRPr lang="es-AR"/>
          </a:p>
        </p:txBody>
      </p:sp>
      <p:sp>
        <p:nvSpPr>
          <p:cNvPr id="20496" name="AutoShape 16" descr="http://www.ubatubasurfcam.com.br/v2/fotos_dia/ita3.jpg"/>
          <p:cNvSpPr>
            <a:spLocks noChangeAspect="1" noChangeArrowheads="1"/>
          </p:cNvSpPr>
          <p:nvPr/>
        </p:nvSpPr>
        <p:spPr bwMode="auto">
          <a:xfrm>
            <a:off x="149225" y="-2332038"/>
            <a:ext cx="6096000" cy="4572001"/>
          </a:xfrm>
          <a:prstGeom prst="rect">
            <a:avLst/>
          </a:prstGeom>
          <a:noFill/>
        </p:spPr>
        <p:txBody>
          <a:bodyPr vert="horz" wrap="square" lIns="91440" tIns="45720" rIns="91440" bIns="45720" numCol="1" anchor="t" anchorCtr="0" compatLnSpc="1">
            <a:prstTxWarp prst="textNoShape">
              <a:avLst/>
            </a:prstTxWarp>
          </a:bodyPr>
          <a:lstStyle/>
          <a:p>
            <a:endParaRPr lang="es-AR"/>
          </a:p>
        </p:txBody>
      </p:sp>
      <p:sp>
        <p:nvSpPr>
          <p:cNvPr id="20498" name="AutoShape 18" descr="http://www.ubatubasurfcam.com.br/v2/fotos_dia/ita3.jpg"/>
          <p:cNvSpPr>
            <a:spLocks noChangeAspect="1" noChangeArrowheads="1"/>
          </p:cNvSpPr>
          <p:nvPr/>
        </p:nvSpPr>
        <p:spPr bwMode="auto">
          <a:xfrm>
            <a:off x="149225" y="-2332038"/>
            <a:ext cx="6096000" cy="4572001"/>
          </a:xfrm>
          <a:prstGeom prst="rect">
            <a:avLst/>
          </a:prstGeom>
          <a:noFill/>
        </p:spPr>
        <p:txBody>
          <a:bodyPr vert="horz" wrap="square" lIns="91440" tIns="45720" rIns="91440" bIns="45720" numCol="1" anchor="t" anchorCtr="0" compatLnSpc="1">
            <a:prstTxWarp prst="textNoShape">
              <a:avLst/>
            </a:prstTxWarp>
          </a:bodyPr>
          <a:lstStyle/>
          <a:p>
            <a:endParaRPr lang="es-AR"/>
          </a:p>
        </p:txBody>
      </p:sp>
      <p:sp>
        <p:nvSpPr>
          <p:cNvPr id="20500" name="AutoShape 20" descr="http://www.ubatubasurfcam.com.br/v2/fotos_dia/ita3.jpg"/>
          <p:cNvSpPr>
            <a:spLocks noChangeAspect="1" noChangeArrowheads="1"/>
          </p:cNvSpPr>
          <p:nvPr/>
        </p:nvSpPr>
        <p:spPr bwMode="auto">
          <a:xfrm>
            <a:off x="-642974" y="1071546"/>
            <a:ext cx="6096000" cy="4572001"/>
          </a:xfrm>
          <a:prstGeom prst="rect">
            <a:avLst/>
          </a:prstGeom>
          <a:noFill/>
        </p:spPr>
        <p:txBody>
          <a:bodyPr vert="horz" wrap="square" lIns="91440" tIns="45720" rIns="91440" bIns="45720" numCol="1" anchor="t" anchorCtr="0" compatLnSpc="1">
            <a:prstTxWarp prst="textNoShape">
              <a:avLst/>
            </a:prstTxWarp>
          </a:bodyPr>
          <a:lstStyle/>
          <a:p>
            <a:endParaRPr lang="es-AR"/>
          </a:p>
        </p:txBody>
      </p:sp>
      <p:sp>
        <p:nvSpPr>
          <p:cNvPr id="20501" name="AutoShape 21" descr="http://www.ubatubasurfcam.com.br/v2/fotos_dia/ubacamlogo.jpg"/>
          <p:cNvSpPr>
            <a:spLocks noChangeAspect="1" noChangeArrowheads="1"/>
          </p:cNvSpPr>
          <p:nvPr/>
        </p:nvSpPr>
        <p:spPr bwMode="auto">
          <a:xfrm>
            <a:off x="119063" y="2035175"/>
            <a:ext cx="447675" cy="428625"/>
          </a:xfrm>
          <a:prstGeom prst="rect">
            <a:avLst/>
          </a:prstGeom>
          <a:noFill/>
        </p:spPr>
        <p:txBody>
          <a:bodyPr vert="horz" wrap="square" lIns="91440" tIns="45720" rIns="91440" bIns="45720" numCol="1" anchor="t" anchorCtr="0" compatLnSpc="1">
            <a:prstTxWarp prst="textNoShape">
              <a:avLst/>
            </a:prstTxWarp>
          </a:bodyPr>
          <a:lstStyle/>
          <a:p>
            <a:endParaRPr lang="es-AR"/>
          </a:p>
        </p:txBody>
      </p:sp>
      <p:sp>
        <p:nvSpPr>
          <p:cNvPr id="20503" name="AutoShape 23" descr="http://www.ubatubasurfcam.com.br/v2/fotos_dia/ita3.jpg"/>
          <p:cNvSpPr>
            <a:spLocks noChangeAspect="1" noChangeArrowheads="1"/>
          </p:cNvSpPr>
          <p:nvPr/>
        </p:nvSpPr>
        <p:spPr bwMode="auto">
          <a:xfrm>
            <a:off x="149225" y="-2193925"/>
            <a:ext cx="6096000" cy="4572000"/>
          </a:xfrm>
          <a:prstGeom prst="rect">
            <a:avLst/>
          </a:prstGeom>
          <a:noFill/>
        </p:spPr>
        <p:txBody>
          <a:bodyPr vert="horz" wrap="square" lIns="91440" tIns="45720" rIns="91440" bIns="45720" numCol="1" anchor="t" anchorCtr="0" compatLnSpc="1">
            <a:prstTxWarp prst="textNoShape">
              <a:avLst/>
            </a:prstTxWarp>
          </a:bodyPr>
          <a:lstStyle/>
          <a:p>
            <a:endParaRPr lang="es-AR"/>
          </a:p>
        </p:txBody>
      </p:sp>
      <p:grpSp>
        <p:nvGrpSpPr>
          <p:cNvPr id="32" name="Group 31"/>
          <p:cNvGrpSpPr/>
          <p:nvPr/>
        </p:nvGrpSpPr>
        <p:grpSpPr>
          <a:xfrm>
            <a:off x="5072066" y="1857364"/>
            <a:ext cx="3143272" cy="2165752"/>
            <a:chOff x="928662" y="1428736"/>
            <a:chExt cx="3143272" cy="2165752"/>
          </a:xfrm>
        </p:grpSpPr>
        <p:pic>
          <p:nvPicPr>
            <p:cNvPr id="20509" name="Picture 29" descr="http://www.ubatubasurfcam.com.br/v2/fotos_dia/to1.jpg"/>
            <p:cNvPicPr>
              <a:picLocks noChangeAspect="1" noChangeArrowheads="1"/>
            </p:cNvPicPr>
            <p:nvPr/>
          </p:nvPicPr>
          <p:blipFill>
            <a:blip r:embed="rId3" cstate="print"/>
            <a:srcRect/>
            <a:stretch>
              <a:fillRect/>
            </a:stretch>
          </p:blipFill>
          <p:spPr bwMode="auto">
            <a:xfrm>
              <a:off x="1000100" y="1428736"/>
              <a:ext cx="3071834" cy="2165752"/>
            </a:xfrm>
            <a:prstGeom prst="rect">
              <a:avLst/>
            </a:prstGeom>
            <a:noFill/>
          </p:spPr>
        </p:pic>
        <p:sp>
          <p:nvSpPr>
            <p:cNvPr id="23" name="TextBox 22"/>
            <p:cNvSpPr txBox="1"/>
            <p:nvPr/>
          </p:nvSpPr>
          <p:spPr>
            <a:xfrm>
              <a:off x="928662" y="1500174"/>
              <a:ext cx="1955920" cy="276999"/>
            </a:xfrm>
            <a:prstGeom prst="rect">
              <a:avLst/>
            </a:prstGeom>
            <a:noFill/>
          </p:spPr>
          <p:txBody>
            <a:bodyPr wrap="none" rtlCol="0">
              <a:spAutoFit/>
            </a:bodyPr>
            <a:lstStyle/>
            <a:p>
              <a:r>
                <a:rPr lang="en-US" sz="1200" dirty="0" err="1" smtClean="0">
                  <a:solidFill>
                    <a:schemeClr val="bg1"/>
                  </a:solidFill>
                </a:rPr>
                <a:t>Altura</a:t>
              </a:r>
              <a:r>
                <a:rPr lang="en-US" sz="1200" dirty="0" smtClean="0">
                  <a:solidFill>
                    <a:schemeClr val="bg1"/>
                  </a:solidFill>
                </a:rPr>
                <a:t> </a:t>
              </a:r>
              <a:r>
                <a:rPr lang="en-US" sz="1200" dirty="0" err="1" smtClean="0">
                  <a:solidFill>
                    <a:schemeClr val="bg1"/>
                  </a:solidFill>
                </a:rPr>
                <a:t>Observada</a:t>
              </a:r>
              <a:r>
                <a:rPr lang="en-US" sz="1200" dirty="0" smtClean="0">
                  <a:solidFill>
                    <a:schemeClr val="bg1"/>
                  </a:solidFill>
                </a:rPr>
                <a:t>:  </a:t>
              </a:r>
              <a:r>
                <a:rPr lang="en-US" sz="1200" dirty="0" smtClean="0">
                  <a:solidFill>
                    <a:schemeClr val="bg1"/>
                  </a:solidFill>
                </a:rPr>
                <a:t>0.5 </a:t>
              </a:r>
              <a:r>
                <a:rPr lang="en-US" sz="1200" dirty="0" err="1" smtClean="0">
                  <a:solidFill>
                    <a:schemeClr val="bg1"/>
                  </a:solidFill>
                </a:rPr>
                <a:t>mts</a:t>
              </a:r>
              <a:endParaRPr lang="es-AR" sz="1200" dirty="0">
                <a:solidFill>
                  <a:schemeClr val="bg1"/>
                </a:solidFill>
              </a:endParaRPr>
            </a:p>
          </p:txBody>
        </p:sp>
        <p:sp>
          <p:nvSpPr>
            <p:cNvPr id="24" name="TextBox 23"/>
            <p:cNvSpPr txBox="1"/>
            <p:nvPr/>
          </p:nvSpPr>
          <p:spPr>
            <a:xfrm>
              <a:off x="1000100" y="3214686"/>
              <a:ext cx="2786082" cy="307777"/>
            </a:xfrm>
            <a:prstGeom prst="rect">
              <a:avLst/>
            </a:prstGeom>
            <a:noFill/>
          </p:spPr>
          <p:txBody>
            <a:bodyPr wrap="square" rtlCol="0">
              <a:spAutoFit/>
            </a:bodyPr>
            <a:lstStyle/>
            <a:p>
              <a:r>
                <a:rPr lang="en-US" sz="1400" dirty="0" smtClean="0">
                  <a:solidFill>
                    <a:schemeClr val="bg1"/>
                  </a:solidFill>
                </a:rPr>
                <a:t>Brazil, </a:t>
              </a:r>
              <a:r>
                <a:rPr lang="en-US" sz="1400" dirty="0" err="1" smtClean="0">
                  <a:solidFill>
                    <a:schemeClr val="bg1"/>
                  </a:solidFill>
                </a:rPr>
                <a:t>Ubatuba</a:t>
              </a:r>
              <a:r>
                <a:rPr lang="en-US" sz="1400" dirty="0" smtClean="0">
                  <a:solidFill>
                    <a:schemeClr val="bg1"/>
                  </a:solidFill>
                </a:rPr>
                <a:t>, </a:t>
              </a:r>
              <a:r>
                <a:rPr lang="en-US" sz="1400" dirty="0" err="1" smtClean="0">
                  <a:solidFill>
                    <a:schemeClr val="bg1"/>
                  </a:solidFill>
                </a:rPr>
                <a:t>Toninhas</a:t>
              </a:r>
              <a:endParaRPr lang="es-AR" sz="1400" dirty="0">
                <a:solidFill>
                  <a:schemeClr val="bg1"/>
                </a:solidFill>
              </a:endParaRPr>
            </a:p>
          </p:txBody>
        </p:sp>
      </p:grpSp>
      <p:grpSp>
        <p:nvGrpSpPr>
          <p:cNvPr id="35" name="Group 34"/>
          <p:cNvGrpSpPr/>
          <p:nvPr/>
        </p:nvGrpSpPr>
        <p:grpSpPr>
          <a:xfrm>
            <a:off x="928662" y="4286256"/>
            <a:ext cx="3143272" cy="2357454"/>
            <a:chOff x="928662" y="3857628"/>
            <a:chExt cx="3143272" cy="2357454"/>
          </a:xfrm>
        </p:grpSpPr>
        <p:pic>
          <p:nvPicPr>
            <p:cNvPr id="20505" name="Picture 25" descr="http://www.ubatubasurfcam.com.br/v2/fotos_dia/pa1.jpg"/>
            <p:cNvPicPr>
              <a:picLocks noChangeAspect="1" noChangeArrowheads="1"/>
            </p:cNvPicPr>
            <p:nvPr/>
          </p:nvPicPr>
          <p:blipFill>
            <a:blip r:embed="rId4" cstate="print"/>
            <a:srcRect/>
            <a:stretch>
              <a:fillRect/>
            </a:stretch>
          </p:blipFill>
          <p:spPr bwMode="auto">
            <a:xfrm>
              <a:off x="928662" y="3857628"/>
              <a:ext cx="3143272" cy="2357454"/>
            </a:xfrm>
            <a:prstGeom prst="rect">
              <a:avLst/>
            </a:prstGeom>
            <a:noFill/>
          </p:spPr>
        </p:pic>
        <p:sp>
          <p:nvSpPr>
            <p:cNvPr id="26" name="Rectangle 25"/>
            <p:cNvSpPr/>
            <p:nvPr/>
          </p:nvSpPr>
          <p:spPr>
            <a:xfrm>
              <a:off x="928662" y="5715016"/>
              <a:ext cx="1946943" cy="276999"/>
            </a:xfrm>
            <a:prstGeom prst="rect">
              <a:avLst/>
            </a:prstGeom>
          </p:spPr>
          <p:txBody>
            <a:bodyPr wrap="none">
              <a:spAutoFit/>
            </a:bodyPr>
            <a:lstStyle/>
            <a:p>
              <a:r>
                <a:rPr lang="en-US" sz="1200" dirty="0" smtClean="0">
                  <a:solidFill>
                    <a:schemeClr val="bg1"/>
                  </a:solidFill>
                </a:rPr>
                <a:t>Brazil, </a:t>
              </a:r>
              <a:r>
                <a:rPr lang="en-US" sz="1200" dirty="0" err="1" smtClean="0">
                  <a:solidFill>
                    <a:schemeClr val="bg1"/>
                  </a:solidFill>
                </a:rPr>
                <a:t>Ubatuba</a:t>
              </a:r>
              <a:r>
                <a:rPr lang="en-US" sz="1200" dirty="0" smtClean="0">
                  <a:solidFill>
                    <a:schemeClr val="bg1"/>
                  </a:solidFill>
                </a:rPr>
                <a:t>, </a:t>
              </a:r>
              <a:r>
                <a:rPr lang="en-US" sz="1200" dirty="0" err="1" smtClean="0">
                  <a:solidFill>
                    <a:schemeClr val="bg1"/>
                  </a:solidFill>
                </a:rPr>
                <a:t>Prumirim</a:t>
              </a:r>
              <a:endParaRPr lang="es-AR" sz="1200" dirty="0">
                <a:solidFill>
                  <a:schemeClr val="bg1"/>
                </a:solidFill>
              </a:endParaRPr>
            </a:p>
          </p:txBody>
        </p:sp>
        <p:sp>
          <p:nvSpPr>
            <p:cNvPr id="29" name="TextBox 28"/>
            <p:cNvSpPr txBox="1"/>
            <p:nvPr/>
          </p:nvSpPr>
          <p:spPr>
            <a:xfrm>
              <a:off x="1000100" y="3857628"/>
              <a:ext cx="1957524" cy="276999"/>
            </a:xfrm>
            <a:prstGeom prst="rect">
              <a:avLst/>
            </a:prstGeom>
            <a:noFill/>
          </p:spPr>
          <p:txBody>
            <a:bodyPr wrap="none" rtlCol="0">
              <a:spAutoFit/>
            </a:bodyPr>
            <a:lstStyle/>
            <a:p>
              <a:r>
                <a:rPr lang="en-US" sz="1200" dirty="0" err="1" smtClean="0">
                  <a:solidFill>
                    <a:schemeClr val="bg1"/>
                  </a:solidFill>
                </a:rPr>
                <a:t>Altura</a:t>
              </a:r>
              <a:r>
                <a:rPr lang="en-US" sz="1200" dirty="0" smtClean="0">
                  <a:solidFill>
                    <a:schemeClr val="bg1"/>
                  </a:solidFill>
                </a:rPr>
                <a:t> </a:t>
              </a:r>
              <a:r>
                <a:rPr lang="en-US" sz="1200" dirty="0" err="1" smtClean="0">
                  <a:solidFill>
                    <a:schemeClr val="bg1"/>
                  </a:solidFill>
                </a:rPr>
                <a:t>Observada</a:t>
              </a:r>
              <a:r>
                <a:rPr lang="en-US" sz="1200" dirty="0" smtClean="0">
                  <a:solidFill>
                    <a:schemeClr val="bg1"/>
                  </a:solidFill>
                </a:rPr>
                <a:t>:  </a:t>
              </a:r>
              <a:r>
                <a:rPr lang="en-US" sz="1200" dirty="0" smtClean="0">
                  <a:solidFill>
                    <a:schemeClr val="bg1"/>
                  </a:solidFill>
                </a:rPr>
                <a:t>0.2 </a:t>
              </a:r>
              <a:r>
                <a:rPr lang="en-US" sz="1200" dirty="0" err="1" smtClean="0">
                  <a:solidFill>
                    <a:schemeClr val="bg1"/>
                  </a:solidFill>
                </a:rPr>
                <a:t>mts</a:t>
              </a:r>
              <a:endParaRPr lang="es-AR" sz="1200" dirty="0">
                <a:solidFill>
                  <a:schemeClr val="bg1"/>
                </a:solidFill>
              </a:endParaRPr>
            </a:p>
          </p:txBody>
        </p:sp>
      </p:grpSp>
      <p:grpSp>
        <p:nvGrpSpPr>
          <p:cNvPr id="34" name="Group 33"/>
          <p:cNvGrpSpPr/>
          <p:nvPr/>
        </p:nvGrpSpPr>
        <p:grpSpPr>
          <a:xfrm>
            <a:off x="5072066" y="4214818"/>
            <a:ext cx="3071834" cy="2428860"/>
            <a:chOff x="5072066" y="3857628"/>
            <a:chExt cx="3071834" cy="2428860"/>
          </a:xfrm>
        </p:grpSpPr>
        <p:pic>
          <p:nvPicPr>
            <p:cNvPr id="20507" name="Picture 27" descr="http://www.ubatubasurfcam.com.br/v2/fotos_dia/pg1.jpg"/>
            <p:cNvPicPr>
              <a:picLocks noChangeAspect="1" noChangeArrowheads="1"/>
            </p:cNvPicPr>
            <p:nvPr/>
          </p:nvPicPr>
          <p:blipFill>
            <a:blip r:embed="rId5" cstate="print"/>
            <a:srcRect/>
            <a:stretch>
              <a:fillRect/>
            </a:stretch>
          </p:blipFill>
          <p:spPr bwMode="auto">
            <a:xfrm>
              <a:off x="5072066" y="3857628"/>
              <a:ext cx="3071834" cy="2428860"/>
            </a:xfrm>
            <a:prstGeom prst="rect">
              <a:avLst/>
            </a:prstGeom>
            <a:noFill/>
          </p:spPr>
        </p:pic>
        <p:sp>
          <p:nvSpPr>
            <p:cNvPr id="27" name="Rectangle 26"/>
            <p:cNvSpPr/>
            <p:nvPr/>
          </p:nvSpPr>
          <p:spPr>
            <a:xfrm>
              <a:off x="5214942" y="5786454"/>
              <a:ext cx="2170081" cy="276999"/>
            </a:xfrm>
            <a:prstGeom prst="rect">
              <a:avLst/>
            </a:prstGeom>
          </p:spPr>
          <p:txBody>
            <a:bodyPr wrap="none">
              <a:spAutoFit/>
            </a:bodyPr>
            <a:lstStyle/>
            <a:p>
              <a:r>
                <a:rPr lang="en-US" sz="1200" dirty="0" smtClean="0">
                  <a:solidFill>
                    <a:schemeClr val="bg1"/>
                  </a:solidFill>
                </a:rPr>
                <a:t>Brazil, </a:t>
              </a:r>
              <a:r>
                <a:rPr lang="en-US" sz="1200" dirty="0" err="1" smtClean="0">
                  <a:solidFill>
                    <a:schemeClr val="bg1"/>
                  </a:solidFill>
                </a:rPr>
                <a:t>Ubatuba</a:t>
              </a:r>
              <a:r>
                <a:rPr lang="en-US" sz="1200" dirty="0" smtClean="0">
                  <a:solidFill>
                    <a:schemeClr val="bg1"/>
                  </a:solidFill>
                </a:rPr>
                <a:t>, Playa Grande</a:t>
              </a:r>
              <a:endParaRPr lang="es-AR" sz="1200" dirty="0">
                <a:solidFill>
                  <a:schemeClr val="bg1"/>
                </a:solidFill>
              </a:endParaRPr>
            </a:p>
          </p:txBody>
        </p:sp>
        <p:sp>
          <p:nvSpPr>
            <p:cNvPr id="30" name="TextBox 29"/>
            <p:cNvSpPr txBox="1"/>
            <p:nvPr/>
          </p:nvSpPr>
          <p:spPr>
            <a:xfrm>
              <a:off x="5214942" y="4000504"/>
              <a:ext cx="1920654" cy="276999"/>
            </a:xfrm>
            <a:prstGeom prst="rect">
              <a:avLst/>
            </a:prstGeom>
            <a:noFill/>
          </p:spPr>
          <p:txBody>
            <a:bodyPr wrap="none" rtlCol="0">
              <a:spAutoFit/>
            </a:bodyPr>
            <a:lstStyle/>
            <a:p>
              <a:r>
                <a:rPr lang="en-US" sz="1200" dirty="0" err="1" smtClean="0">
                  <a:solidFill>
                    <a:schemeClr val="bg1"/>
                  </a:solidFill>
                </a:rPr>
                <a:t>Altura</a:t>
              </a:r>
              <a:r>
                <a:rPr lang="en-US" sz="1200" dirty="0" smtClean="0">
                  <a:solidFill>
                    <a:schemeClr val="bg1"/>
                  </a:solidFill>
                </a:rPr>
                <a:t> </a:t>
              </a:r>
              <a:r>
                <a:rPr lang="en-US" sz="1200" dirty="0" err="1" smtClean="0">
                  <a:solidFill>
                    <a:schemeClr val="bg1"/>
                  </a:solidFill>
                </a:rPr>
                <a:t>Observada</a:t>
              </a:r>
              <a:r>
                <a:rPr lang="en-US" sz="1200" dirty="0" smtClean="0">
                  <a:solidFill>
                    <a:schemeClr val="bg1"/>
                  </a:solidFill>
                </a:rPr>
                <a:t>:  </a:t>
              </a:r>
              <a:r>
                <a:rPr lang="en-US" sz="1200" dirty="0" smtClean="0">
                  <a:solidFill>
                    <a:schemeClr val="bg1"/>
                  </a:solidFill>
                </a:rPr>
                <a:t>1.7 </a:t>
              </a:r>
              <a:r>
                <a:rPr lang="en-US" sz="1200" dirty="0" err="1" smtClean="0">
                  <a:solidFill>
                    <a:schemeClr val="bg1"/>
                  </a:solidFill>
                </a:rPr>
                <a:t>mts</a:t>
              </a:r>
              <a:endParaRPr lang="es-AR" sz="1200" dirty="0">
                <a:solidFill>
                  <a:schemeClr val="bg1"/>
                </a:solidFill>
              </a:endParaRPr>
            </a:p>
          </p:txBody>
        </p:sp>
      </p:grpSp>
      <p:sp>
        <p:nvSpPr>
          <p:cNvPr id="36" name="TextBox 35"/>
          <p:cNvSpPr txBox="1"/>
          <p:nvPr/>
        </p:nvSpPr>
        <p:spPr>
          <a:xfrm>
            <a:off x="500034" y="2000240"/>
            <a:ext cx="3571900" cy="1908215"/>
          </a:xfrm>
          <a:prstGeom prst="rect">
            <a:avLst/>
          </a:prstGeom>
          <a:noFill/>
        </p:spPr>
        <p:txBody>
          <a:bodyPr wrap="square" rtlCol="0">
            <a:spAutoFit/>
          </a:bodyPr>
          <a:lstStyle/>
          <a:p>
            <a:r>
              <a:rPr lang="en-US" sz="2800" dirty="0" err="1" smtClean="0"/>
              <a:t>WaveWatch</a:t>
            </a:r>
            <a:r>
              <a:rPr lang="en-US" sz="2800" dirty="0" smtClean="0"/>
              <a:t> III:</a:t>
            </a:r>
          </a:p>
          <a:p>
            <a:pPr lvl="3"/>
            <a:r>
              <a:rPr lang="en-US" dirty="0" err="1" smtClean="0"/>
              <a:t>Altura</a:t>
            </a:r>
            <a:r>
              <a:rPr lang="en-US" dirty="0" smtClean="0"/>
              <a:t>: 1.7 </a:t>
            </a:r>
            <a:r>
              <a:rPr lang="en-US" dirty="0" err="1" smtClean="0"/>
              <a:t>mts</a:t>
            </a:r>
            <a:endParaRPr lang="en-US" dirty="0" smtClean="0"/>
          </a:p>
          <a:p>
            <a:pPr lvl="3"/>
            <a:endParaRPr lang="en-US" dirty="0" smtClean="0"/>
          </a:p>
          <a:p>
            <a:pPr lvl="3"/>
            <a:r>
              <a:rPr lang="en-US" dirty="0" err="1" smtClean="0"/>
              <a:t>Direccion</a:t>
            </a:r>
            <a:r>
              <a:rPr lang="en-US" dirty="0" smtClean="0"/>
              <a:t>: Sur</a:t>
            </a:r>
          </a:p>
          <a:p>
            <a:pPr lvl="3"/>
            <a:endParaRPr lang="en-US" dirty="0" smtClean="0"/>
          </a:p>
          <a:p>
            <a:pPr lvl="3"/>
            <a:r>
              <a:rPr lang="en-US" dirty="0" err="1" smtClean="0"/>
              <a:t>Periodo</a:t>
            </a:r>
            <a:r>
              <a:rPr lang="en-US" dirty="0" smtClean="0"/>
              <a:t>: 12 </a:t>
            </a:r>
            <a:r>
              <a:rPr lang="en-US" dirty="0" err="1" smtClean="0"/>
              <a:t>seg</a:t>
            </a:r>
            <a:r>
              <a:rPr lang="en-US" dirty="0" smtClean="0"/>
              <a:t>. </a:t>
            </a:r>
            <a:endParaRPr lang="es-AR" dirty="0"/>
          </a:p>
        </p:txBody>
      </p:sp>
    </p:spTree>
  </p:cSld>
  <p:clrMapOvr>
    <a:masterClrMapping/>
  </p:clrMapOvr>
  <p:transition advTm="842"/>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0.5|0.5"/>
</p:tagLst>
</file>

<file path=ppt/tags/tag2.xml><?xml version="1.0" encoding="utf-8"?>
<p:tagLst xmlns:a="http://schemas.openxmlformats.org/drawingml/2006/main" xmlns:r="http://schemas.openxmlformats.org/officeDocument/2006/relationships" xmlns:p="http://schemas.openxmlformats.org/presentationml/2006/main">
  <p:tag name="TIMING" val="|0.3"/>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Flow">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Flow">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scene3d>
            <a:camera prst="orthographicFront" fov="0">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Flow</Template>
  <TotalTime>6133</TotalTime>
  <Words>5996</Words>
  <Application>Microsoft Office PowerPoint</Application>
  <PresentationFormat>On-screen Show (4:3)</PresentationFormat>
  <Paragraphs>837</Paragraphs>
  <Slides>57</Slides>
  <Notes>40</Notes>
  <HiddenSlides>0</HiddenSlides>
  <MMClips>1</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57</vt:i4>
      </vt:variant>
    </vt:vector>
  </HeadingPairs>
  <TitlesOfParts>
    <vt:vector size="59" baseType="lpstr">
      <vt:lpstr>Flow</vt:lpstr>
      <vt:lpstr>Hoja de cálculo</vt:lpstr>
      <vt:lpstr>Surf-Forecaster</vt:lpstr>
      <vt:lpstr>Agenda</vt:lpstr>
      <vt:lpstr>Contexto</vt:lpstr>
      <vt:lpstr>  Contexto(2)</vt:lpstr>
      <vt:lpstr>Contexto(3) </vt:lpstr>
      <vt:lpstr>Contexto(2)</vt:lpstr>
      <vt:lpstr>Agenda</vt:lpstr>
      <vt:lpstr>Problematica</vt:lpstr>
      <vt:lpstr>Problematica</vt:lpstr>
      <vt:lpstr>Problematica(2)</vt:lpstr>
      <vt:lpstr>Agenda</vt:lpstr>
      <vt:lpstr>Aprendizaje de Maquina</vt:lpstr>
      <vt:lpstr>Aprendizaje de Maquina</vt:lpstr>
      <vt:lpstr>Aprendizaje de Maquina</vt:lpstr>
      <vt:lpstr>Aprendizaje de Maquina</vt:lpstr>
      <vt:lpstr>Aprendizaje de Maquina</vt:lpstr>
      <vt:lpstr>Aprendizaje de Maquina</vt:lpstr>
      <vt:lpstr>Agenda</vt:lpstr>
      <vt:lpstr>Propuesta(1)</vt:lpstr>
      <vt:lpstr>Propuesta(2)</vt:lpstr>
      <vt:lpstr>Propuesta(3)</vt:lpstr>
      <vt:lpstr>Agenda</vt:lpstr>
      <vt:lpstr>Caso de estudio(1) -  Lugar</vt:lpstr>
      <vt:lpstr>Caso de estudio(2) – Datos Utilizados</vt:lpstr>
      <vt:lpstr>Caso de estudio(3) – Datos Utilizados</vt:lpstr>
      <vt:lpstr>Caso de estudio(4) – Preprocesamiento</vt:lpstr>
      <vt:lpstr>Caso de estudio(5) – Preprocesamiento</vt:lpstr>
      <vt:lpstr>Caso de estudio(5) – Instancias</vt:lpstr>
      <vt:lpstr>Agenda</vt:lpstr>
      <vt:lpstr>Experimentación (1)</vt:lpstr>
      <vt:lpstr>Experimentación (2)</vt:lpstr>
      <vt:lpstr>Experimentación (3)</vt:lpstr>
      <vt:lpstr>Experimentación (4)</vt:lpstr>
      <vt:lpstr>Experimentación (5)</vt:lpstr>
      <vt:lpstr>Experimentación (6)</vt:lpstr>
      <vt:lpstr>Experimentación (7)</vt:lpstr>
      <vt:lpstr>Experimentación (8)</vt:lpstr>
      <vt:lpstr>Experimentación (9)</vt:lpstr>
      <vt:lpstr>Experimentación (10)</vt:lpstr>
      <vt:lpstr>Experimentación (11)</vt:lpstr>
      <vt:lpstr>Agenda</vt:lpstr>
      <vt:lpstr>Surf-Forecaster (1)</vt:lpstr>
      <vt:lpstr>Surf-Forecaster(2)</vt:lpstr>
      <vt:lpstr>Surf-Forecaster (3)</vt:lpstr>
      <vt:lpstr>Surf-Forecaster (4)</vt:lpstr>
      <vt:lpstr>Surf-Forecaster (5)</vt:lpstr>
      <vt:lpstr>Surf-Forecaster (6)</vt:lpstr>
      <vt:lpstr>Surf-Forecaster (7)</vt:lpstr>
      <vt:lpstr>Surf-Forecaster (8)</vt:lpstr>
      <vt:lpstr>Surf-Forecaster (9)</vt:lpstr>
      <vt:lpstr>Surf-Forecaster (10)</vt:lpstr>
      <vt:lpstr>Surf-Forecaster (11)</vt:lpstr>
      <vt:lpstr>Surf-Forecaster (12)</vt:lpstr>
      <vt:lpstr>Agenda</vt:lpstr>
      <vt:lpstr>Conclusiones (1)</vt:lpstr>
      <vt:lpstr>Conclusiones (2)</vt:lpstr>
      <vt:lpstr>Preguntas</vt:lpstr>
    </vt:vector>
  </TitlesOfParts>
  <Company>Hewlett-Packard</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Surf-Forecaster</dc:title>
  <dc:creator>esteban</dc:creator>
  <cp:lastModifiedBy>esteban</cp:lastModifiedBy>
  <cp:revision>327</cp:revision>
  <dcterms:created xsi:type="dcterms:W3CDTF">2010-06-10T01:38:43Z</dcterms:created>
  <dcterms:modified xsi:type="dcterms:W3CDTF">2010-08-19T14:22:05Z</dcterms:modified>
</cp:coreProperties>
</file>